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85" r:id="rId2"/>
    <p:sldId id="258" r:id="rId3"/>
    <p:sldId id="259" r:id="rId4"/>
    <p:sldId id="261" r:id="rId5"/>
    <p:sldId id="264" r:id="rId6"/>
    <p:sldId id="265" r:id="rId7"/>
    <p:sldId id="262" r:id="rId8"/>
    <p:sldId id="268" r:id="rId9"/>
    <p:sldId id="269" r:id="rId10"/>
    <p:sldId id="304" r:id="rId11"/>
    <p:sldId id="275" r:id="rId12"/>
    <p:sldId id="336" r:id="rId13"/>
    <p:sldId id="270" r:id="rId14"/>
    <p:sldId id="273" r:id="rId15"/>
    <p:sldId id="274" r:id="rId16"/>
    <p:sldId id="323" r:id="rId17"/>
    <p:sldId id="384" r:id="rId18"/>
    <p:sldId id="374" r:id="rId19"/>
    <p:sldId id="339" r:id="rId20"/>
    <p:sldId id="375" r:id="rId21"/>
    <p:sldId id="397" r:id="rId22"/>
    <p:sldId id="327" r:id="rId23"/>
    <p:sldId id="371" r:id="rId24"/>
    <p:sldId id="373" r:id="rId25"/>
    <p:sldId id="282" r:id="rId26"/>
    <p:sldId id="287" r:id="rId27"/>
    <p:sldId id="288" r:id="rId28"/>
    <p:sldId id="289" r:id="rId29"/>
    <p:sldId id="324" r:id="rId30"/>
    <p:sldId id="325" r:id="rId31"/>
    <p:sldId id="342" r:id="rId32"/>
    <p:sldId id="326" r:id="rId33"/>
    <p:sldId id="344" r:id="rId34"/>
    <p:sldId id="345" r:id="rId35"/>
    <p:sldId id="346" r:id="rId36"/>
    <p:sldId id="347" r:id="rId37"/>
    <p:sldId id="285" r:id="rId38"/>
    <p:sldId id="283" r:id="rId39"/>
    <p:sldId id="349" r:id="rId40"/>
    <p:sldId id="351" r:id="rId41"/>
    <p:sldId id="387" r:id="rId42"/>
    <p:sldId id="352" r:id="rId43"/>
    <p:sldId id="389" r:id="rId44"/>
    <p:sldId id="388" r:id="rId45"/>
    <p:sldId id="350" r:id="rId46"/>
    <p:sldId id="393" r:id="rId47"/>
    <p:sldId id="398" r:id="rId48"/>
    <p:sldId id="399" r:id="rId49"/>
    <p:sldId id="400" r:id="rId50"/>
    <p:sldId id="401" r:id="rId51"/>
    <p:sldId id="402" r:id="rId52"/>
    <p:sldId id="366" r:id="rId53"/>
    <p:sldId id="379" r:id="rId54"/>
    <p:sldId id="380" r:id="rId55"/>
    <p:sldId id="381" r:id="rId56"/>
    <p:sldId id="382" r:id="rId57"/>
    <p:sldId id="383" r:id="rId58"/>
    <p:sldId id="404" r:id="rId59"/>
    <p:sldId id="403" r:id="rId6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325"/>
    <a:srgbClr val="33CCFF"/>
    <a:srgbClr val="2BFFEE"/>
    <a:srgbClr val="FF8AA8"/>
    <a:srgbClr val="FF8EBF"/>
    <a:srgbClr val="33CCCC"/>
    <a:srgbClr val="00CC66"/>
    <a:srgbClr val="FF0000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22" autoAdjust="0"/>
    <p:restoredTop sz="9465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D96D70-6FDB-4245-8E24-BC22535AC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7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7DD0AA8-4C12-4AFF-8A79-B385A0FAF8C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BC37A65-E19F-40DD-BE21-D8EADBD981A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112F4B-0F04-4ADB-A0AC-97F28A1F0F1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3576700-51D5-4C6C-9F46-2F5AED89DB3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CB05A9F-088A-4AB8-A94D-F23F4FB267D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1BAB8E4-8CF4-431B-B3E2-F55DEAA742B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102DEDC-0382-49B8-82E0-D374535C2B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FAAFF1-A467-4AED-9AF0-4E0A95D9BCD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67BBCB-24AA-4644-94A9-A4684D4FE5F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E8C3FE8-CA29-4991-8F05-E2286F36E81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F01CA61-F29D-4EBE-B95B-1D91F2F414F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C772F77-9F66-44C5-A690-2D7C55B20B8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F1F2EEA-7387-41C5-A24D-56A3C18C4F4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F84274B-2AFF-4049-B381-2A07C0314AE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D38398A-1721-4589-99E5-CE0FCB0875F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D3639D5-F7D1-4494-8E51-D1307B57359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6887D3-B590-4A7C-BC6C-AB4D369FCEA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B5BC662-508D-45BE-905C-30D3401D282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02EAEE-C5B0-4A38-86B9-4475F145B9A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29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8738742-6347-4032-A4DF-8120DB2B53D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AF040B3-2060-4448-A70A-0B2B598B199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F50CAE-8875-4C97-B16E-7000E21B611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18DE5F1-68B3-41F5-91ED-15618E4054C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27C6158-3566-4474-A949-C9679ECDD62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0A6202F-6929-4573-82B5-35650E5AAE1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6BDA27A-8FC9-42DC-8981-D361BEEAF6B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314FF2-43F1-4209-A3EE-5D3175948E5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6E276F1-32ED-4306-8B8A-4F6058A0048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0CEEB91-B0D9-4F7B-A7FE-5287A9063E8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2B6025-5496-4056-9CC6-6E51B7D1F0E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CC7B099-8700-49BD-8B58-27759E88DDE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73E4B28-17BA-4F1E-8242-8250E98CB4C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55D46BC-5E41-4425-9453-982B911CB1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06ED0C-2AA4-4589-9A13-59389578689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D62FE93-D123-4186-B66F-828B517B79F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B57A7C-5052-48C6-9826-34F9CA7929F4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8FE2F2-2643-4B7C-8AC9-5D8DE078305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504E388-7B7F-4D31-AF2B-3A8DE875691E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2595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B949CB9-618C-49B2-8CA7-CA5BFA36A44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F09B01D-40DB-445D-BB5B-C3EB085512C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556B3A0-85EA-42A4-9A3B-B1F10424106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8A2EF60-2ABC-4028-A4AC-8FF1E2F04E7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A6225-FB1C-4E52-9EB2-D7EBA4A238B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676512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138502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129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96058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32537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733622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47774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29180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86477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7725645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98309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029" name="Picture 8" descr="neubau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800" b="1"/>
                <a:t>F2</a:t>
              </a:r>
              <a:r>
                <a:rPr lang="de-DE" sz="900" b="1"/>
                <a:t>Lorch</a:t>
              </a:r>
            </a:p>
          </p:txBody>
        </p:sp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971550" y="693738"/>
            <a:ext cx="8172450" cy="1428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12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72450" y="6381750"/>
            <a:ext cx="936625" cy="42545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000">
                <a:solidFill>
                  <a:srgbClr val="000099"/>
                </a:solidFill>
              </a:rPr>
              <a:t>Inhalt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slide" Target="slide5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25.xml"/><Relationship Id="rId4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41288" y="146050"/>
            <a:ext cx="8891587" cy="3806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55650" y="4191000"/>
            <a:ext cx="7704138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800" b="1" dirty="0"/>
              <a:t>Die gymnasiale Oberstufe</a:t>
            </a:r>
          </a:p>
          <a:p>
            <a:pPr algn="ctr" eaLnBrk="1" hangingPunct="1"/>
            <a:r>
              <a:rPr lang="de-DE" altLang="de-DE" sz="4800" b="1" dirty="0"/>
              <a:t> </a:t>
            </a:r>
            <a:r>
              <a:rPr lang="de-DE" altLang="de-DE" sz="4800" b="1"/>
              <a:t>Abitur 2024</a:t>
            </a:r>
            <a:endParaRPr lang="de-DE" altLang="de-DE" sz="4800" b="1" dirty="0"/>
          </a:p>
        </p:txBody>
      </p:sp>
      <p:pic>
        <p:nvPicPr>
          <p:cNvPr id="2052" name="Picture 3" descr="neub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4938"/>
            <a:ext cx="76628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go_lorch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88913"/>
            <a:ext cx="32559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7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056456" y="4365104"/>
            <a:ext cx="7620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b="1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079500" y="2159000"/>
            <a:ext cx="708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Jedes Halbjahr zählt als Einheit.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Am Ende jeden Halbjahres steht also auch ein Versetzungskonvent und ein Versetzungszeugnis.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In allen Halbjahren gibt es Noten in Verhalten und Mitarbeit.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Der Schüler erhält am Ende der Kursstufe das Zeugnis der allgemeinen Hochschulreife über alle Leistungen in den Kursen und der Abiturprüfung.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12296" name="Picture 5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2294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12292" name="WordArt 10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612140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Fächer und Kurse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00113" y="2390775"/>
            <a:ext cx="7920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Fächer der Kursstufe werden in drei Aufgabenfelder sowie in einen Pflicht- und einen Wahlbereich eingeteilt.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900113" y="1676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05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17908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4191"/>
              </p:ext>
            </p:extLst>
          </p:nvPr>
        </p:nvGraphicFramePr>
        <p:xfrm>
          <a:off x="1476375" y="1773238"/>
          <a:ext cx="5545138" cy="4138644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Sprachlich-literarisch-künstlerisches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Englisch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Französisch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Latein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Spanisch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Bildende Kunst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Musik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73" name="Text Box 50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8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44846"/>
              </p:ext>
            </p:extLst>
          </p:nvPr>
        </p:nvGraphicFramePr>
        <p:xfrm>
          <a:off x="1475656" y="1772816"/>
          <a:ext cx="5472112" cy="4138644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Gesellschaftswissenschaftliches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Geschichte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Psychologie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Geographie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Gemeinschaftsk.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Religionslehre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Wirtschaft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397" name="Text Box 29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5398" name="Rectangle 294"/>
          <p:cNvSpPr>
            <a:spLocks noChangeArrowheads="1"/>
          </p:cNvSpPr>
          <p:nvPr/>
        </p:nvSpPr>
        <p:spPr bwMode="auto">
          <a:xfrm>
            <a:off x="1259632" y="5661744"/>
            <a:ext cx="5905500" cy="863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1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15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80197"/>
              </p:ext>
            </p:extLst>
          </p:nvPr>
        </p:nvGraphicFramePr>
        <p:xfrm>
          <a:off x="1403350" y="1773238"/>
          <a:ext cx="5976938" cy="4138644"/>
        </p:xfrm>
        <a:graphic>
          <a:graphicData uri="http://schemas.openxmlformats.org/drawingml/2006/table">
            <a:tbl>
              <a:tblPr/>
              <a:tblGrid>
                <a:gridCol w="31003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Mathematisch-naturwissenschaftliches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Physik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Vertiefungskurs Mathematik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Biologie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21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6422" name="Rectangle 89"/>
          <p:cNvSpPr>
            <a:spLocks noChangeArrowheads="1"/>
          </p:cNvSpPr>
          <p:nvPr/>
        </p:nvSpPr>
        <p:spPr bwMode="auto">
          <a:xfrm>
            <a:off x="1042988" y="4869160"/>
            <a:ext cx="6553200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Sport</a:t>
            </a: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1066800" y="16764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keinem Aufgabenfeld zugeordnet.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66800" y="2349500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Wer Sport nicht besuchen kann (Attest), muss ersatzweise eine entsprechende Zahl von Basiskursen besuchen.</a:t>
            </a:r>
          </a:p>
        </p:txBody>
      </p:sp>
      <p:sp>
        <p:nvSpPr>
          <p:cNvPr id="25606" name="Text Box 2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103313" y="323215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als Leistungsfach nur wählbar, wenn es in Klassenstufe 10 nicht teilweise vom Unterricht befreit war.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103313" y="409547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I.d.R. ist Sport als Prüfungsfach nur wählbar, wenn man nicht teilweise vom Unterricht befreit war.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utoUpdateAnimBg="0"/>
      <p:bldP spid="77852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7411" name="Text Box 90"/>
          <p:cNvSpPr txBox="1">
            <a:spLocks noChangeArrowheads="1"/>
          </p:cNvSpPr>
          <p:nvPr/>
        </p:nvSpPr>
        <p:spPr bwMode="auto">
          <a:xfrm>
            <a:off x="795338" y="1052513"/>
            <a:ext cx="76263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Informationen zu allen Fächern aus dem Wahlbereich finden sich </a:t>
            </a:r>
          </a:p>
          <a:p>
            <a:pPr eaLnBrk="1" hangingPunct="1"/>
            <a:r>
              <a:rPr lang="de-DE" altLang="de-DE" sz="2000"/>
              <a:t>auf der Homepage.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7" y="1988840"/>
            <a:ext cx="2676525" cy="41719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584" y="1916832"/>
            <a:ext cx="756126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Leistungsfächer (fünfstündig): erhöhtes Anforderungsniveau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(dreistündig): Deutsch, Mathematik, Naturwissenschaften,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(zweistündig)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Der Seminarkurs ist i.d.R. dreistündig.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1100138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Kursarten</a:t>
            </a: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67544" y="1700213"/>
            <a:ext cx="6696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b="1" dirty="0"/>
              <a:t>3 Leistungsfächer: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/>
              <a:t>	3 Leistungsfächer </a:t>
            </a:r>
            <a:r>
              <a:rPr lang="de-DE" altLang="de-DE" sz="2000" dirty="0">
                <a:sym typeface="Symbol" panose="05050102010706020507" pitchFamily="18" charset="2"/>
              </a:rPr>
              <a:t> 4 Halbjahre = 12 Kurse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	(pro Halbjahr: 3  5 Std. = 15 Std.)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955675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Belegpflicht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7544" y="2874947"/>
            <a:ext cx="7883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b="1" dirty="0"/>
              <a:t>Mindestens 30 weitere Basiskurse (einschl. Seminarkurs)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   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67544" y="3582833"/>
            <a:ext cx="8030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dirty="0"/>
              <a:t>Insgesamt müssen </a:t>
            </a:r>
            <a:r>
              <a:rPr lang="de-DE" altLang="de-DE" sz="2000" b="1" dirty="0"/>
              <a:t>mindestens 42 Kurse </a:t>
            </a:r>
            <a:r>
              <a:rPr lang="de-DE" altLang="de-DE" sz="2000" dirty="0"/>
              <a:t>über die vier Halbjahre belegt werden. 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619250" y="174783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Vorbemerkungen</a:t>
            </a:r>
          </a:p>
        </p:txBody>
      </p: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Inhalt</a:t>
            </a:r>
          </a:p>
        </p:txBody>
      </p:sp>
      <p:sp>
        <p:nvSpPr>
          <p:cNvPr id="3076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97986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Gesamtqualifikation</a:t>
            </a:r>
          </a:p>
        </p:txBody>
      </p:sp>
      <p:sp>
        <p:nvSpPr>
          <p:cNvPr id="3077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4036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Die Abiturprüfung</a:t>
            </a:r>
          </a:p>
        </p:txBody>
      </p:sp>
      <p:sp>
        <p:nvSpPr>
          <p:cNvPr id="3078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827338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Klausuren und andere Leistungsnachweise</a:t>
            </a:r>
          </a:p>
        </p:txBody>
      </p:sp>
      <p:sp>
        <p:nvSpPr>
          <p:cNvPr id="3079" name="Text Box 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27647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Fächer und Kurse</a:t>
            </a:r>
          </a:p>
        </p:txBody>
      </p:sp>
      <p:sp>
        <p:nvSpPr>
          <p:cNvPr id="3080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39552" y="1587500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Jeder Schüler besucht 3 fünfstündige Fächer, die Leistungsfächer.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Diese setzen sich wie folgt zusammen: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2051720" y="5445224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Damit sind 12 der 42 Kurse belegt.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900113" y="3860800"/>
            <a:ext cx="1800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9552" y="2485886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Zwei der drei Leistungsfächer sind die Fächer Deutsch, Mathematik, eine Fremdsprache oder eine Naturwissenschaft.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Als drittes Fach ist ein weiteres Fach aus dem Pflichtbereich zu wählen.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423675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In allen drei Leistungsfächern wird eine schriftliche Abiturprüfung abgelegt.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56012" y="1628800"/>
            <a:ext cx="8064460" cy="43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76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145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717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Begabung, Neigung, Interesse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nicht: taktische Gründe zur Vermeidung einer mündlichen Prüfung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denn sonst: 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viel Unterricht in unliebsamem Fach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wesentlich höherer Anspruch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Gefahr des Nichtbestehens steigt </a:t>
            </a:r>
          </a:p>
          <a:p>
            <a:pPr marL="857250" lvl="2" indent="-457200" eaLnBrk="1" hangingPunct="1">
              <a:buClr>
                <a:srgbClr val="595959"/>
              </a:buClr>
              <a:buFont typeface="Symbol" panose="05050102010706020507" pitchFamily="18" charset="2"/>
              <a:buChar char="-"/>
              <a:tabLst>
                <a:tab pos="534988" algn="l"/>
              </a:tabLst>
              <a:defRPr/>
            </a:pPr>
            <a:endParaRPr lang="de-DE" altLang="de-DE" sz="1800" dirty="0">
              <a:ea typeface="+mn-ea"/>
              <a:cs typeface="+mn-cs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0" lvl="1" indent="0" eaLnBrk="1" hangingPunct="1">
              <a:buClr>
                <a:srgbClr val="595959"/>
              </a:buClr>
              <a:buFontTx/>
              <a:buNone/>
              <a:tabLst>
                <a:tab pos="534988" algn="l"/>
              </a:tabLst>
              <a:defRPr/>
            </a:pPr>
            <a:endParaRPr lang="de-DE" altLang="de-DE" sz="3200" dirty="0">
              <a:latin typeface="Calibri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7489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Leistungsfächer: Gesichtspunkte für die Wahl</a:t>
            </a:r>
          </a:p>
        </p:txBody>
      </p:sp>
    </p:spTree>
    <p:extLst>
      <p:ext uri="{BB962C8B-B14F-4D97-AF65-F5344CB8AC3E}">
        <p14:creationId xmlns:p14="http://schemas.microsoft.com/office/powerpoint/2010/main" val="3059855770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9">
            <a:extLst>
              <a:ext uri="{FF2B5EF4-FFF2-40B4-BE49-F238E27FC236}">
                <a16:creationId xmlns="" xmlns:a16="http://schemas.microsoft.com/office/drawing/2014/main" id="{7C0A5CB7-F500-C948-935C-FD07BD4B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66964"/>
            <a:ext cx="8388424" cy="139388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6" name="Rectangle 1971"/>
          <p:cNvSpPr>
            <a:spLocks noChangeArrowheads="1"/>
          </p:cNvSpPr>
          <p:nvPr/>
        </p:nvSpPr>
        <p:spPr bwMode="auto">
          <a:xfrm>
            <a:off x="5281613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7" name="Rectangle 1970"/>
          <p:cNvSpPr>
            <a:spLocks noChangeArrowheads="1"/>
          </p:cNvSpPr>
          <p:nvPr/>
        </p:nvSpPr>
        <p:spPr bwMode="auto">
          <a:xfrm>
            <a:off x="4518025" y="4783138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8" name="Rectangle 1969"/>
          <p:cNvSpPr>
            <a:spLocks noChangeArrowheads="1"/>
          </p:cNvSpPr>
          <p:nvPr/>
        </p:nvSpPr>
        <p:spPr bwMode="auto">
          <a:xfrm>
            <a:off x="3752850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1968"/>
          <p:cNvSpPr>
            <a:spLocks noChangeArrowheads="1"/>
          </p:cNvSpPr>
          <p:nvPr/>
        </p:nvSpPr>
        <p:spPr bwMode="auto">
          <a:xfrm>
            <a:off x="2987675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0" name="Rectangle 1967"/>
          <p:cNvSpPr>
            <a:spLocks noChangeArrowheads="1"/>
          </p:cNvSpPr>
          <p:nvPr/>
        </p:nvSpPr>
        <p:spPr bwMode="auto">
          <a:xfrm>
            <a:off x="5281613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1" name="Rectangle 1966"/>
          <p:cNvSpPr>
            <a:spLocks noChangeArrowheads="1"/>
          </p:cNvSpPr>
          <p:nvPr/>
        </p:nvSpPr>
        <p:spPr bwMode="auto">
          <a:xfrm>
            <a:off x="4518025" y="4416425"/>
            <a:ext cx="763588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2" name="Rectangle 1965"/>
          <p:cNvSpPr>
            <a:spLocks noChangeArrowheads="1"/>
          </p:cNvSpPr>
          <p:nvPr/>
        </p:nvSpPr>
        <p:spPr bwMode="auto">
          <a:xfrm>
            <a:off x="3752850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3" name="Rectangle 1964"/>
          <p:cNvSpPr>
            <a:spLocks noChangeArrowheads="1"/>
          </p:cNvSpPr>
          <p:nvPr/>
        </p:nvSpPr>
        <p:spPr bwMode="auto">
          <a:xfrm>
            <a:off x="2987675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4" name="Rectangle 1963"/>
          <p:cNvSpPr>
            <a:spLocks noChangeArrowheads="1"/>
          </p:cNvSpPr>
          <p:nvPr/>
        </p:nvSpPr>
        <p:spPr bwMode="auto">
          <a:xfrm>
            <a:off x="5281613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5" name="Rectangle 1962"/>
          <p:cNvSpPr>
            <a:spLocks noChangeArrowheads="1"/>
          </p:cNvSpPr>
          <p:nvPr/>
        </p:nvSpPr>
        <p:spPr bwMode="auto">
          <a:xfrm>
            <a:off x="4518025" y="4049713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6" name="Rectangle 1961"/>
          <p:cNvSpPr>
            <a:spLocks noChangeArrowheads="1"/>
          </p:cNvSpPr>
          <p:nvPr/>
        </p:nvSpPr>
        <p:spPr bwMode="auto">
          <a:xfrm>
            <a:off x="3752850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7" name="Rectangle 1960"/>
          <p:cNvSpPr>
            <a:spLocks noChangeArrowheads="1"/>
          </p:cNvSpPr>
          <p:nvPr/>
        </p:nvSpPr>
        <p:spPr bwMode="auto">
          <a:xfrm>
            <a:off x="2987675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8" name="Line 2100"/>
          <p:cNvSpPr>
            <a:spLocks noChangeShapeType="1"/>
          </p:cNvSpPr>
          <p:nvPr/>
        </p:nvSpPr>
        <p:spPr bwMode="auto">
          <a:xfrm>
            <a:off x="2987675" y="44164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19" name="Line 2118"/>
          <p:cNvSpPr>
            <a:spLocks noChangeShapeType="1"/>
          </p:cNvSpPr>
          <p:nvPr/>
        </p:nvSpPr>
        <p:spPr bwMode="auto">
          <a:xfrm>
            <a:off x="2987675" y="47831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0" name="Line 2136"/>
          <p:cNvSpPr>
            <a:spLocks noChangeShapeType="1"/>
          </p:cNvSpPr>
          <p:nvPr/>
        </p:nvSpPr>
        <p:spPr bwMode="auto">
          <a:xfrm>
            <a:off x="2987675" y="51498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1" name="Rectangle 1959"/>
          <p:cNvSpPr>
            <a:spLocks noChangeArrowheads="1"/>
          </p:cNvSpPr>
          <p:nvPr/>
        </p:nvSpPr>
        <p:spPr bwMode="auto">
          <a:xfrm>
            <a:off x="5281613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2" name="Rectangle 1958"/>
          <p:cNvSpPr>
            <a:spLocks noChangeArrowheads="1"/>
          </p:cNvSpPr>
          <p:nvPr/>
        </p:nvSpPr>
        <p:spPr bwMode="auto">
          <a:xfrm>
            <a:off x="4518025" y="368300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3" name="Rectangle 1957"/>
          <p:cNvSpPr>
            <a:spLocks noChangeArrowheads="1"/>
          </p:cNvSpPr>
          <p:nvPr/>
        </p:nvSpPr>
        <p:spPr bwMode="auto">
          <a:xfrm>
            <a:off x="3752850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4" name="Rectangle 1956"/>
          <p:cNvSpPr>
            <a:spLocks noChangeArrowheads="1"/>
          </p:cNvSpPr>
          <p:nvPr/>
        </p:nvSpPr>
        <p:spPr bwMode="auto">
          <a:xfrm>
            <a:off x="2987675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5" name="Rectangle 1955"/>
          <p:cNvSpPr>
            <a:spLocks noChangeArrowheads="1"/>
          </p:cNvSpPr>
          <p:nvPr/>
        </p:nvSpPr>
        <p:spPr bwMode="auto">
          <a:xfrm>
            <a:off x="5281613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6" name="Rectangle 1954"/>
          <p:cNvSpPr>
            <a:spLocks noChangeArrowheads="1"/>
          </p:cNvSpPr>
          <p:nvPr/>
        </p:nvSpPr>
        <p:spPr bwMode="auto">
          <a:xfrm>
            <a:off x="4518025" y="3317875"/>
            <a:ext cx="763588" cy="365125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7" name="Rectangle 1953"/>
          <p:cNvSpPr>
            <a:spLocks noChangeArrowheads="1"/>
          </p:cNvSpPr>
          <p:nvPr/>
        </p:nvSpPr>
        <p:spPr bwMode="auto">
          <a:xfrm>
            <a:off x="3752850" y="3317875"/>
            <a:ext cx="765175" cy="365125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8" name="Rectangle 1952"/>
          <p:cNvSpPr>
            <a:spLocks noChangeArrowheads="1"/>
          </p:cNvSpPr>
          <p:nvPr/>
        </p:nvSpPr>
        <p:spPr bwMode="auto">
          <a:xfrm>
            <a:off x="2987675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9" name="Rectangle 1951"/>
          <p:cNvSpPr>
            <a:spLocks noChangeArrowheads="1"/>
          </p:cNvSpPr>
          <p:nvPr/>
        </p:nvSpPr>
        <p:spPr bwMode="auto">
          <a:xfrm>
            <a:off x="5281613" y="2951163"/>
            <a:ext cx="765175" cy="366712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0" name="Rectangle 1950"/>
          <p:cNvSpPr>
            <a:spLocks noChangeArrowheads="1"/>
          </p:cNvSpPr>
          <p:nvPr/>
        </p:nvSpPr>
        <p:spPr bwMode="auto">
          <a:xfrm>
            <a:off x="4518025" y="2951163"/>
            <a:ext cx="7635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1" name="Rectangle 1949"/>
          <p:cNvSpPr>
            <a:spLocks noChangeArrowheads="1"/>
          </p:cNvSpPr>
          <p:nvPr/>
        </p:nvSpPr>
        <p:spPr bwMode="auto">
          <a:xfrm>
            <a:off x="3752850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2" name="Rectangle 1948"/>
          <p:cNvSpPr>
            <a:spLocks noChangeArrowheads="1"/>
          </p:cNvSpPr>
          <p:nvPr/>
        </p:nvSpPr>
        <p:spPr bwMode="auto">
          <a:xfrm>
            <a:off x="2987675" y="2951163"/>
            <a:ext cx="765175" cy="366712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3" name="Rectangle 1947"/>
          <p:cNvSpPr>
            <a:spLocks noChangeArrowheads="1"/>
          </p:cNvSpPr>
          <p:nvPr/>
        </p:nvSpPr>
        <p:spPr bwMode="auto">
          <a:xfrm>
            <a:off x="5281613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4" name="Rectangle 1946"/>
          <p:cNvSpPr>
            <a:spLocks noChangeArrowheads="1"/>
          </p:cNvSpPr>
          <p:nvPr/>
        </p:nvSpPr>
        <p:spPr bwMode="auto">
          <a:xfrm>
            <a:off x="4518025" y="258445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5" name="Rectangle 1945"/>
          <p:cNvSpPr>
            <a:spLocks noChangeArrowheads="1"/>
          </p:cNvSpPr>
          <p:nvPr/>
        </p:nvSpPr>
        <p:spPr bwMode="auto">
          <a:xfrm>
            <a:off x="3752850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6" name="Rectangle 1944"/>
          <p:cNvSpPr>
            <a:spLocks noChangeArrowheads="1"/>
          </p:cNvSpPr>
          <p:nvPr/>
        </p:nvSpPr>
        <p:spPr bwMode="auto">
          <a:xfrm>
            <a:off x="2987675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7" name="Line 2030"/>
          <p:cNvSpPr>
            <a:spLocks noChangeShapeType="1"/>
          </p:cNvSpPr>
          <p:nvPr/>
        </p:nvSpPr>
        <p:spPr bwMode="auto">
          <a:xfrm>
            <a:off x="2987675" y="29511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8" name="Line 2048"/>
          <p:cNvSpPr>
            <a:spLocks noChangeShapeType="1"/>
          </p:cNvSpPr>
          <p:nvPr/>
        </p:nvSpPr>
        <p:spPr bwMode="auto">
          <a:xfrm>
            <a:off x="2987675" y="331787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9" name="Line 2066"/>
          <p:cNvSpPr>
            <a:spLocks noChangeShapeType="1"/>
          </p:cNvSpPr>
          <p:nvPr/>
        </p:nvSpPr>
        <p:spPr bwMode="auto">
          <a:xfrm>
            <a:off x="2987675" y="368300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0" name="Line 2073"/>
          <p:cNvSpPr>
            <a:spLocks noChangeShapeType="1"/>
          </p:cNvSpPr>
          <p:nvPr/>
        </p:nvSpPr>
        <p:spPr bwMode="auto">
          <a:xfrm>
            <a:off x="4518025" y="3317875"/>
            <a:ext cx="0" cy="365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1" name="Line 2083"/>
          <p:cNvSpPr>
            <a:spLocks noChangeShapeType="1"/>
          </p:cNvSpPr>
          <p:nvPr/>
        </p:nvSpPr>
        <p:spPr bwMode="auto">
          <a:xfrm>
            <a:off x="2987675" y="40497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2" name="Rectangle 1943"/>
          <p:cNvSpPr>
            <a:spLocks noChangeArrowheads="1"/>
          </p:cNvSpPr>
          <p:nvPr/>
        </p:nvSpPr>
        <p:spPr bwMode="auto">
          <a:xfrm>
            <a:off x="5281613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3" name="Rectangle 1942"/>
          <p:cNvSpPr>
            <a:spLocks noChangeArrowheads="1"/>
          </p:cNvSpPr>
          <p:nvPr/>
        </p:nvSpPr>
        <p:spPr bwMode="auto">
          <a:xfrm>
            <a:off x="4518025" y="2217738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4" name="Rectangle 1941"/>
          <p:cNvSpPr>
            <a:spLocks noChangeArrowheads="1"/>
          </p:cNvSpPr>
          <p:nvPr/>
        </p:nvSpPr>
        <p:spPr bwMode="auto">
          <a:xfrm>
            <a:off x="3752850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5" name="Rectangle 1940"/>
          <p:cNvSpPr>
            <a:spLocks noChangeArrowheads="1"/>
          </p:cNvSpPr>
          <p:nvPr/>
        </p:nvSpPr>
        <p:spPr bwMode="auto">
          <a:xfrm>
            <a:off x="2987675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6" name="Rectangle 1939"/>
          <p:cNvSpPr>
            <a:spLocks noChangeArrowheads="1"/>
          </p:cNvSpPr>
          <p:nvPr/>
        </p:nvSpPr>
        <p:spPr bwMode="auto">
          <a:xfrm>
            <a:off x="5281613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7" name="Rectangle 1938"/>
          <p:cNvSpPr>
            <a:spLocks noChangeArrowheads="1"/>
          </p:cNvSpPr>
          <p:nvPr/>
        </p:nvSpPr>
        <p:spPr bwMode="auto">
          <a:xfrm>
            <a:off x="4518025" y="1851025"/>
            <a:ext cx="763588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8" name="Rectangle 1937"/>
          <p:cNvSpPr>
            <a:spLocks noChangeArrowheads="1"/>
          </p:cNvSpPr>
          <p:nvPr/>
        </p:nvSpPr>
        <p:spPr bwMode="auto">
          <a:xfrm>
            <a:off x="3752850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9" name="Rectangle 1936"/>
          <p:cNvSpPr>
            <a:spLocks noChangeArrowheads="1"/>
          </p:cNvSpPr>
          <p:nvPr/>
        </p:nvSpPr>
        <p:spPr bwMode="auto">
          <a:xfrm>
            <a:off x="2987675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0" name="Rectangle 1935"/>
          <p:cNvSpPr>
            <a:spLocks noChangeArrowheads="1"/>
          </p:cNvSpPr>
          <p:nvPr/>
        </p:nvSpPr>
        <p:spPr bwMode="auto">
          <a:xfrm>
            <a:off x="529272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1" name="Rectangle 1934"/>
          <p:cNvSpPr>
            <a:spLocks noChangeArrowheads="1"/>
          </p:cNvSpPr>
          <p:nvPr/>
        </p:nvSpPr>
        <p:spPr bwMode="auto">
          <a:xfrm>
            <a:off x="4518025" y="1484313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2" name="Rectangle 1933"/>
          <p:cNvSpPr>
            <a:spLocks noChangeArrowheads="1"/>
          </p:cNvSpPr>
          <p:nvPr/>
        </p:nvSpPr>
        <p:spPr bwMode="auto">
          <a:xfrm>
            <a:off x="3752850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3" name="Rectangle 1932"/>
          <p:cNvSpPr>
            <a:spLocks noChangeArrowheads="1"/>
          </p:cNvSpPr>
          <p:nvPr/>
        </p:nvSpPr>
        <p:spPr bwMode="auto">
          <a:xfrm>
            <a:off x="298767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4" name="Line 1976"/>
          <p:cNvSpPr>
            <a:spLocks noChangeShapeType="1"/>
          </p:cNvSpPr>
          <p:nvPr/>
        </p:nvSpPr>
        <p:spPr bwMode="auto">
          <a:xfrm>
            <a:off x="2987675" y="14843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5" name="Line 1982"/>
          <p:cNvSpPr>
            <a:spLocks noChangeShapeType="1"/>
          </p:cNvSpPr>
          <p:nvPr/>
        </p:nvSpPr>
        <p:spPr bwMode="auto">
          <a:xfrm>
            <a:off x="2987675" y="18510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6" name="Line 1994"/>
          <p:cNvSpPr>
            <a:spLocks noChangeShapeType="1"/>
          </p:cNvSpPr>
          <p:nvPr/>
        </p:nvSpPr>
        <p:spPr bwMode="auto">
          <a:xfrm>
            <a:off x="2987675" y="22177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7" name="Line 2012"/>
          <p:cNvSpPr>
            <a:spLocks noChangeShapeType="1"/>
          </p:cNvSpPr>
          <p:nvPr/>
        </p:nvSpPr>
        <p:spPr bwMode="auto">
          <a:xfrm>
            <a:off x="2987675" y="25844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539750" y="56451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Zusätzlich zu diesem Pflichtunterricht können, je nach Interesse und Möglichkeiten des Stundenplans, weitere Fächer gewählt werden. </a:t>
            </a:r>
          </a:p>
        </p:txBody>
      </p:sp>
      <p:sp>
        <p:nvSpPr>
          <p:cNvPr id="21559" name="Text Box 16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1560" name="Rectangle 21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1" name="Rectangle 503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2" name="Rectangle 1040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3" name="Rectangle 1327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4" name="Rectangle 1612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5" name="Rectangle 188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6" name="Rectangle 1901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7" name="Rectangle 1975"/>
          <p:cNvSpPr>
            <a:spLocks noChangeArrowheads="1"/>
          </p:cNvSpPr>
          <p:nvPr/>
        </p:nvSpPr>
        <p:spPr bwMode="auto">
          <a:xfrm>
            <a:off x="5281613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8" name="Rectangle 1974"/>
          <p:cNvSpPr>
            <a:spLocks noChangeArrowheads="1"/>
          </p:cNvSpPr>
          <p:nvPr/>
        </p:nvSpPr>
        <p:spPr bwMode="auto">
          <a:xfrm>
            <a:off x="4518025" y="5149850"/>
            <a:ext cx="7635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9" name="Rectangle 1973"/>
          <p:cNvSpPr>
            <a:spLocks noChangeArrowheads="1"/>
          </p:cNvSpPr>
          <p:nvPr/>
        </p:nvSpPr>
        <p:spPr bwMode="auto">
          <a:xfrm>
            <a:off x="3752850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0" name="Rectangle 1972"/>
          <p:cNvSpPr>
            <a:spLocks noChangeArrowheads="1"/>
          </p:cNvSpPr>
          <p:nvPr/>
        </p:nvSpPr>
        <p:spPr bwMode="auto">
          <a:xfrm>
            <a:off x="2987675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1" name="Line 1977"/>
          <p:cNvSpPr>
            <a:spLocks noChangeShapeType="1"/>
          </p:cNvSpPr>
          <p:nvPr/>
        </p:nvSpPr>
        <p:spPr bwMode="auto">
          <a:xfrm>
            <a:off x="2987675" y="55165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2" name="Line 1978"/>
          <p:cNvSpPr>
            <a:spLocks noChangeShapeType="1"/>
          </p:cNvSpPr>
          <p:nvPr/>
        </p:nvSpPr>
        <p:spPr bwMode="auto">
          <a:xfrm>
            <a:off x="2987675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3" name="Line 1979"/>
          <p:cNvSpPr>
            <a:spLocks noChangeShapeType="1"/>
          </p:cNvSpPr>
          <p:nvPr/>
        </p:nvSpPr>
        <p:spPr bwMode="auto">
          <a:xfrm>
            <a:off x="6046788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4" name="Line 1984"/>
          <p:cNvSpPr>
            <a:spLocks noChangeShapeType="1"/>
          </p:cNvSpPr>
          <p:nvPr/>
        </p:nvSpPr>
        <p:spPr bwMode="auto">
          <a:xfrm>
            <a:off x="3752850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5" name="Line 1987"/>
          <p:cNvSpPr>
            <a:spLocks noChangeShapeType="1"/>
          </p:cNvSpPr>
          <p:nvPr/>
        </p:nvSpPr>
        <p:spPr bwMode="auto">
          <a:xfrm>
            <a:off x="4518025" y="1484313"/>
            <a:ext cx="0" cy="1833562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6" name="Line 1990"/>
          <p:cNvSpPr>
            <a:spLocks noChangeShapeType="1"/>
          </p:cNvSpPr>
          <p:nvPr/>
        </p:nvSpPr>
        <p:spPr bwMode="auto">
          <a:xfrm>
            <a:off x="5281613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7" name="Line 2090"/>
          <p:cNvSpPr>
            <a:spLocks noChangeShapeType="1"/>
          </p:cNvSpPr>
          <p:nvPr/>
        </p:nvSpPr>
        <p:spPr bwMode="auto">
          <a:xfrm>
            <a:off x="4518025" y="3683000"/>
            <a:ext cx="0" cy="18335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9" name="Text Box 2177"/>
          <p:cNvSpPr txBox="1">
            <a:spLocks noChangeArrowheads="1"/>
          </p:cNvSpPr>
          <p:nvPr/>
        </p:nvSpPr>
        <p:spPr bwMode="auto">
          <a:xfrm>
            <a:off x="323850" y="1685925"/>
            <a:ext cx="2916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Jeder Schüler muss </a:t>
            </a:r>
          </a:p>
          <a:p>
            <a:pPr eaLnBrk="1" hangingPunct="1"/>
            <a:r>
              <a:rPr lang="de-DE" altLang="de-DE" sz="2000" dirty="0"/>
              <a:t>i.d.R. vier Halbjahre</a:t>
            </a:r>
          </a:p>
          <a:p>
            <a:pPr eaLnBrk="1" hangingPunct="1"/>
            <a:r>
              <a:rPr lang="de-DE" altLang="de-DE" sz="2000" dirty="0"/>
              <a:t>lang besuchen:</a:t>
            </a:r>
          </a:p>
        </p:txBody>
      </p:sp>
      <p:sp>
        <p:nvSpPr>
          <p:cNvPr id="21580" name="Text Box 2178"/>
          <p:cNvSpPr txBox="1">
            <a:spLocks noChangeArrowheads="1"/>
          </p:cNvSpPr>
          <p:nvPr/>
        </p:nvSpPr>
        <p:spPr bwMode="auto">
          <a:xfrm>
            <a:off x="2971800" y="11255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1800" b="1"/>
              <a:t> Hj.1    Hj. 2     Hj. 3     Hj. 4</a:t>
            </a:r>
          </a:p>
        </p:txBody>
      </p:sp>
      <p:sp>
        <p:nvSpPr>
          <p:cNvPr id="21581" name="Text Box 2179"/>
          <p:cNvSpPr txBox="1">
            <a:spLocks noChangeArrowheads="1"/>
          </p:cNvSpPr>
          <p:nvPr/>
        </p:nvSpPr>
        <p:spPr bwMode="auto">
          <a:xfrm>
            <a:off x="468312" y="620713"/>
            <a:ext cx="7200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Belegpflicht als Leistungs- oder Basisfach</a:t>
            </a:r>
          </a:p>
        </p:txBody>
      </p:sp>
      <p:sp>
        <p:nvSpPr>
          <p:cNvPr id="2" name="Gleichschenkliges Dreieck 1"/>
          <p:cNvSpPr/>
          <p:nvPr/>
        </p:nvSpPr>
        <p:spPr bwMode="auto">
          <a:xfrm>
            <a:off x="2970213" y="4783137"/>
            <a:ext cx="397668" cy="884238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978815" y="4779349"/>
            <a:ext cx="3060000" cy="360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211" name="Text Box 1883"/>
          <p:cNvSpPr txBox="1">
            <a:spLocks noChangeArrowheads="1"/>
          </p:cNvSpPr>
          <p:nvPr/>
        </p:nvSpPr>
        <p:spPr bwMode="auto">
          <a:xfrm>
            <a:off x="2770770" y="1484313"/>
            <a:ext cx="349292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Fremdsprache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BK oder Musik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Geschichte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Geographie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Gemeinschaftskunde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Religion oder Ethik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Mathematik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Naturwissenschaft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de-DE" altLang="de-DE" sz="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Naturwissenschaft</a:t>
            </a:r>
            <a:r>
              <a:rPr lang="de-DE" altLang="de-DE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Fremdsprache</a:t>
            </a: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Sport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1125538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Abwählbare Fächer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1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Man kann also folgende Fächer abwählen: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Naturwissenschaften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Musik oder BK</a:t>
            </a:r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Wirtschaft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17252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kann (nur) als 5-stündiges Leistungsfach gewählt werden.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wird dem gesellschaftswissenschaftlichen Aufgabenfeld II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zugeordnet.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Leistungsfach Wirtschaft wählt, muss nur je ein Halbjahr Gemeinschaftskunde (1. Halbjahr) und Geographie (3. Halbjahr) besuchen.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aber seine mündliche Prüfung in Geographie und Gemeinschaftskunde ablegen möchte, muss alle Halbjahre besuchen. In der Prüfung wird eines der Fächer als Schwerpunktfach gewählt. 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6048375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Klausuren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und andere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Leistungsnachweise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77" name="Group 13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971550" y="3429000"/>
            <a:ext cx="5976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3300"/>
                </a:solidFill>
              </a:rPr>
              <a:t>Kurse mit 00 Punkten gelten als nicht besucht.                                    </a:t>
            </a:r>
            <a:r>
              <a:rPr lang="de-DE" altLang="de-DE" sz="2000" b="1" dirty="0">
                <a:solidFill>
                  <a:srgbClr val="FF3300"/>
                </a:solidFill>
                <a:sym typeface="Symbol" panose="05050102010706020507" pitchFamily="18" charset="2"/>
              </a:rPr>
              <a:t> u.U. Nichtzulassung zur Abiturprüfung</a:t>
            </a:r>
            <a:r>
              <a:rPr lang="de-DE" altLang="de-DE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977900" y="45085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6600"/>
                </a:solidFill>
              </a:rPr>
              <a:t>Kurse mit weniger als 05 Punkten werden als „unterbelegt“ bezeichnet.                                                                                         </a:t>
            </a:r>
            <a:r>
              <a:rPr lang="de-DE" altLang="de-DE" sz="2000" b="1" dirty="0">
                <a:solidFill>
                  <a:srgbClr val="FF6600"/>
                </a:solidFill>
                <a:sym typeface="Symbol" panose="05050102010706020507" pitchFamily="18" charset="2"/>
              </a:rPr>
              <a:t> u.U. Nichtzulassung zur Abiturprüfung oder Nichtzuerkennung der allgemeinen Hochschulreife</a:t>
            </a:r>
            <a:r>
              <a:rPr lang="de-DE" altLang="de-DE" sz="20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29746" name="Text Box 132"/>
          <p:cNvSpPr txBox="1">
            <a:spLocks noChangeArrowheads="1"/>
          </p:cNvSpPr>
          <p:nvPr/>
        </p:nvSpPr>
        <p:spPr bwMode="auto">
          <a:xfrm>
            <a:off x="900113" y="9556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Punkte statt Noten</a:t>
            </a:r>
          </a:p>
        </p:txBody>
      </p:sp>
      <p:sp>
        <p:nvSpPr>
          <p:cNvPr id="29747" name="Text Box 14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graphicFrame>
        <p:nvGraphicFramePr>
          <p:cNvPr id="36027" name="Group 18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074" name="Group 234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6077" name="Group 237"/>
          <p:cNvGrpSpPr>
            <a:grpSpLocks/>
          </p:cNvGrpSpPr>
          <p:nvPr/>
        </p:nvGrpSpPr>
        <p:grpSpPr bwMode="auto">
          <a:xfrm>
            <a:off x="6443663" y="1231900"/>
            <a:ext cx="2449512" cy="469900"/>
            <a:chOff x="4059" y="776"/>
            <a:chExt cx="1543" cy="296"/>
          </a:xfrm>
        </p:grpSpPr>
        <p:sp>
          <p:nvSpPr>
            <p:cNvPr id="29841" name="AutoShape 235"/>
            <p:cNvSpPr>
              <a:spLocks/>
            </p:cNvSpPr>
            <p:nvPr/>
          </p:nvSpPr>
          <p:spPr bwMode="auto">
            <a:xfrm rot="5400000">
              <a:off x="4694" y="391"/>
              <a:ext cx="46" cy="1316"/>
            </a:xfrm>
            <a:prstGeom prst="leftBrace">
              <a:avLst>
                <a:gd name="adj1" fmla="val 238406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842" name="Text Box 236"/>
            <p:cNvSpPr txBox="1">
              <a:spLocks noChangeArrowheads="1"/>
            </p:cNvSpPr>
            <p:nvPr/>
          </p:nvSpPr>
          <p:spPr bwMode="auto">
            <a:xfrm>
              <a:off x="4286" y="776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2000">
                  <a:solidFill>
                    <a:srgbClr val="FF6600"/>
                  </a:solidFill>
                </a:rPr>
                <a:t>unterbelegt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9" grpId="0"/>
      <p:bldP spid="359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79500" y="955675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Klausuren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00" y="4100513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Basisfächern wird in jedem Schulhalbjahr mindestens 1 Klausur geschrieben.</a:t>
            </a:r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30731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Text Box 9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30729" name="Picture 11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68388" y="5153025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ein Sonderfall.</a:t>
            </a:r>
          </a:p>
          <a:p>
            <a:pPr eaLnBrk="1" hangingPunct="1"/>
            <a:r>
              <a:rPr lang="de-DE" altLang="de-DE" sz="2000" dirty="0"/>
              <a:t>(</a:t>
            </a:r>
            <a:r>
              <a:rPr lang="de-DE" altLang="de-DE" sz="2000" b="1" dirty="0"/>
              <a:t>LF</a:t>
            </a:r>
            <a:r>
              <a:rPr lang="de-DE" altLang="de-DE" sz="2000" dirty="0"/>
              <a:t>: 1-2-1-1, </a:t>
            </a:r>
            <a:r>
              <a:rPr lang="de-DE" altLang="de-DE" sz="2000" b="1" dirty="0"/>
              <a:t>BF</a:t>
            </a:r>
            <a:r>
              <a:rPr lang="de-DE" altLang="de-DE" sz="2000" dirty="0"/>
              <a:t>: 1-1-1-0)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079500" y="1890713"/>
            <a:ext cx="7391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Leistungsfächern werden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Hj.1 –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3 jeweils mindestens 2 Klausuren,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4 mindestens 1 Klausur</a:t>
            </a:r>
          </a:p>
          <a:p>
            <a:pPr eaLnBrk="1" hangingPunct="1"/>
            <a:r>
              <a:rPr lang="de-DE" altLang="de-DE" sz="2000" dirty="0"/>
              <a:t>     geschrieben.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7" grpId="0" autoUpdateAnimBg="0"/>
      <p:bldP spid="3688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GFS = Gleichwertige Feststellung von Schülerleistungen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Jeder Schüler ist verpflichtet, in den ersten drei Schulhalbjahren </a:t>
            </a:r>
            <a:r>
              <a:rPr lang="de-DE" altLang="de-DE" sz="2000" b="1" dirty="0"/>
              <a:t>drei</a:t>
            </a:r>
            <a:r>
              <a:rPr lang="de-DE" altLang="de-DE" sz="2000" dirty="0"/>
              <a:t> klausuräquivalente Leistungsnachweise in jeweils verschiedenen Fächern zu erbringen.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Dies können sein: Schriftliche Hausarbeiten, Projekte, </a:t>
            </a:r>
            <a:r>
              <a:rPr lang="de-DE" altLang="de-DE" sz="2000" dirty="0" err="1"/>
              <a:t>experim</a:t>
            </a:r>
            <a:r>
              <a:rPr lang="de-DE" altLang="de-DE" sz="2000" dirty="0"/>
              <a:t>. Arbeiten in den Naturwissenschaften, Referate und Präsentationen, mündliche 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Eine GFS zählt wie eine Klausur.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Wahl erfolgt binnen der ersten sechs Schulwochen im ersten Schulhalbjahr.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Es besteht das Recht auf eine vierte GFS in einem weiteren Fach. Dieses muss spätestens mit dem Eintritt in das vierte Schulhalbjahr gewählt werden. </a:t>
            </a: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947738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27584" y="1846461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Im Mittelpunkt steht die intensive Einübung studien- bzw. berufsvorbereitender Arbeitsmethoden, vor allem selbstgesteuertes Lernen.                                              </a:t>
            </a:r>
            <a:endParaRPr lang="de-DE" altLang="de-DE" sz="1200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584" y="3573463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Fächerübergreifende Themenstellung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</a:t>
            </a:r>
            <a:r>
              <a:rPr lang="de-DE" altLang="de-DE" sz="1400" dirty="0"/>
              <a:t> </a:t>
            </a: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Bekanntgabe des übergeordneten Seminarkursthemas: Ende Kl. 10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Wahl des vom Schüler zu bearbeitenden Einzelthemas: Hj.1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44785" y="5346279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leitende Kollege legt fest, welchem Aufgabenfeld die Schülerarbeit zugeordnet wird.</a:t>
            </a:r>
            <a:endParaRPr lang="de-DE" altLang="de-DE" sz="1200" dirty="0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7981" y="3068638"/>
            <a:ext cx="770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Zeitlicher Umfang: 2 Halbjahre mit i.d.R. drei Wochenstunden</a:t>
            </a:r>
            <a:endParaRPr lang="de-DE" altLang="de-DE" sz="1200" dirty="0"/>
          </a:p>
        </p:txBody>
      </p:sp>
      <p:sp>
        <p:nvSpPr>
          <p:cNvPr id="33799" name="Text Box 2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58" grpId="0" autoUpdateAnimBg="0"/>
      <p:bldP spid="788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1908175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Vorbemerkungen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066800" y="21328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1042988" y="3425824"/>
            <a:ext cx="7391400" cy="170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Bewertung: Gesamtnote aus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			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Notenpunkten für die beiden halbjährigen Kurse (50%)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schriftliche Dokumentation (25%)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Kolloquium (25%)   	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066800" y="11239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Besondere Lernleistung (BLL)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045652" y="1844824"/>
            <a:ext cx="7162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Seminarkurs zählt als besondere Lernleistung (BLL). 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066800" y="2420888"/>
            <a:ext cx="696158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Alternativ kann eine den Anforderungen der Oberstufe und der Abiturprüfung genügende, geeignete Arbeit erbracht werden, aus: 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Wettbewerb,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Schülerstudium,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Praktikum,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gesellschaftliches Engagement in Gremien.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Sie müssen schulischen Referenzfächern zugeordnet werden können. 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093788"/>
            <a:ext cx="7249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Besondere Lernleistung (BLL) - Abrechnung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79500" y="198120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Die Besondere Lernleistung kann (je nach Thema und erreichtem Notendurchschnitt) eingebracht werden:</a:t>
            </a:r>
            <a:endParaRPr lang="de-DE" altLang="de-DE" sz="12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042988" y="2852738"/>
            <a:ext cx="756146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Als Ersatz für ein mündliche Prüfungsfach (wobei die Prüfung dann schon am Ende von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2 stattfindet). Sie kann aber keine mündliche Prüfung in Deutsch oder Mathematik ersetzen</a:t>
            </a:r>
          </a:p>
          <a:p>
            <a:pPr marL="0" indent="0" eaLnBrk="1" hangingPunct="1"/>
            <a:r>
              <a:rPr lang="de-DE" altLang="de-DE" sz="2000" dirty="0"/>
              <a:t>oder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doppelter Wertung in Block I</a:t>
            </a:r>
            <a:endParaRPr lang="de-DE" altLang="de-DE" sz="1200" dirty="0"/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1079500" y="5253395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Die Entscheidung, ob und wie die BLL eingebracht wird, trifft der Schüler erst bei der Bekanntgabe der Noten des schriftlichen Abiturs, d.h. eine Woche vor dem Mündlichen.</a:t>
            </a:r>
            <a:endParaRPr lang="de-DE" altLang="de-DE" sz="1200" dirty="0"/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9" grpId="0" autoUpdateAnimBg="0"/>
      <p:bldP spid="8093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Die Abiturprüfung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861391" y="1484784"/>
            <a:ext cx="788707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Abiturprüfung findet im 4. Halbjahr statt.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gliedert sich in einen schriftlichen und einen mündlichen Teil.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besteht aus 5 Prüfungsfächern: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3 schriftliche Prüfungen in den drei Leistungsfächern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2 mündliche Prüfungen in Basis- oder Wahlfächern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Durch die Wahl der 5 Prüfungsfächer müssen alle 3 Aufgaben-felder abgedeckt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Deutsch und Mathematik müssen geprüft werden.</a:t>
            </a:r>
          </a:p>
          <a:p>
            <a:pPr marL="0" indent="0"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Prüfungsfächern müssen die Kurse aller 4 Halbjahre      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besucht werden.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971550" y="908720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Allgemeines zur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971550" y="955576"/>
            <a:ext cx="5400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schriftlichen Prüfungen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1561" y="1639828"/>
            <a:ext cx="79208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erfolgt in allen drei Leistungsfächern.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Aufgaben werden zentral vom Kultusministerium gestellt.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Fächern BK, Musik und Sport besteht die schriftliche Prüfung aus schriftlichen und fachpraktischen Anteilen (1:1).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einer modernen Fremdsprache besteht die schriftliche Prüfung aus einem schriftlichen Teil und einer </a:t>
            </a:r>
            <a:r>
              <a:rPr lang="de-DE" altLang="de-DE" sz="2000">
                <a:sym typeface="Symbol" panose="05050102010706020507" pitchFamily="18" charset="2"/>
              </a:rPr>
              <a:t>Kommunikationsprüfung (3:1</a:t>
            </a:r>
            <a:r>
              <a:rPr lang="de-DE" altLang="de-DE" sz="20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Bearbeitungszeit liegt zwischen 240 und 315 Min.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838200" y="3489325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971550" y="980728"/>
            <a:ext cx="4176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mündlichen Prüfungen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11560" y="1700808"/>
            <a:ext cx="76200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Verbindliche Festlegung am ersten Tag des 4. Halbjahres.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Es sind 20-minütige klassische mündliche Prüfungen.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Eine dieser Prüfungen kann u.U. durch Einbringen einer BLL ersetzt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mündliche Prüfung in den Fächern BK und Musik </a:t>
            </a:r>
            <a:r>
              <a:rPr lang="de-DE" altLang="de-DE" sz="2000" u="sng" dirty="0">
                <a:sym typeface="Symbol" panose="05050102010706020507" pitchFamily="18" charset="2"/>
              </a:rPr>
              <a:t>kann </a:t>
            </a:r>
            <a:r>
              <a:rPr lang="de-DE" altLang="de-DE" sz="2000" dirty="0">
                <a:sym typeface="Symbol" panose="05050102010706020507" pitchFamily="18" charset="2"/>
              </a:rPr>
              <a:t>fachpraktische Anteile enthalten, im Fach Sport </a:t>
            </a:r>
            <a:r>
              <a:rPr lang="de-DE" altLang="de-DE" sz="2000" u="sng" dirty="0">
                <a:sym typeface="Symbol" panose="05050102010706020507" pitchFamily="18" charset="2"/>
              </a:rPr>
              <a:t>muss</a:t>
            </a:r>
            <a:r>
              <a:rPr lang="de-DE" altLang="de-DE" sz="2000" dirty="0">
                <a:sym typeface="Symbol" panose="05050102010706020507" pitchFamily="18" charset="2"/>
              </a:rPr>
              <a:t> sie diese enthalten.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Gemeinschaftskunde und Geographie werden zusammen geprüft (Kombinationsprüfung).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(Bei LF GK oder </a:t>
            </a:r>
            <a:r>
              <a:rPr lang="de-DE" altLang="de-DE" sz="2000" dirty="0" err="1">
                <a:sym typeface="Symbol" panose="05050102010706020507" pitchFamily="18" charset="2"/>
              </a:rPr>
              <a:t>Geo</a:t>
            </a:r>
            <a:r>
              <a:rPr lang="de-DE" altLang="de-DE" sz="2000" dirty="0">
                <a:sym typeface="Symbol" panose="05050102010706020507" pitchFamily="18" charset="2"/>
              </a:rPr>
              <a:t>. ist keine </a:t>
            </a:r>
            <a:r>
              <a:rPr lang="de-DE" altLang="de-DE" sz="2000" dirty="0" err="1">
                <a:sym typeface="Symbol" panose="05050102010706020507" pitchFamily="18" charset="2"/>
              </a:rPr>
              <a:t>mündl</a:t>
            </a:r>
            <a:r>
              <a:rPr lang="de-DE" altLang="de-DE" sz="2000" dirty="0">
                <a:sym typeface="Symbol" panose="05050102010706020507" pitchFamily="18" charset="2"/>
              </a:rPr>
              <a:t>. Prüfung im jeweils  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anderen Fach möglich.)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 typeface="Symbol" panose="05050102010706020507" pitchFamily="18" charset="2"/>
              <a:buChar char="¨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611188" y="4292600"/>
            <a:ext cx="79867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>
              <a:sym typeface="Symbol" panose="05050102010706020507" pitchFamily="18" charset="2"/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71600" y="980728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zusätzliche mündliche Prüfung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3568" y="1772816"/>
            <a:ext cx="74533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den schriftlichen Prüfungsfächern kann nach Entscheidung des Schülers und / oder des Prüfungsvorsitzenden eine zusätzliche mündlichen Prüfung stattfindet.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Prüfung ist Ergänzung, keine Wiederholung der schriftlichen Prüfung.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schriftliche Prüfung wird 2:1 mit der mündlichen Zusatzprüfung verrechnet.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wird nötig, wenn der Schüler sein Ergebnis verbessern will oder in den schriftlichen Prüfungen die vorgegebenen Mindestanforderungen nicht erreicht hat.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3012" name="Text Box 19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9">
            <a:extLst>
              <a:ext uri="{FF2B5EF4-FFF2-40B4-BE49-F238E27FC236}">
                <a16:creationId xmlns="" xmlns:a16="http://schemas.microsoft.com/office/drawing/2014/main" id="{C6DB324F-D299-9C4D-8BD6-3B4B9934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" y="548680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" name="Rectangle 89">
            <a:extLst>
              <a:ext uri="{FF2B5EF4-FFF2-40B4-BE49-F238E27FC236}">
                <a16:creationId xmlns="" xmlns:a16="http://schemas.microsoft.com/office/drawing/2014/main" id="{F228F2D7-E0EC-BD43-BB8F-FC1E3BCC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8" y="5500781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89" name="Text Box 95"/>
          <p:cNvSpPr txBox="1">
            <a:spLocks noChangeArrowheads="1"/>
          </p:cNvSpPr>
          <p:nvPr/>
        </p:nvSpPr>
        <p:spPr bwMode="auto">
          <a:xfrm>
            <a:off x="539552" y="12858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Prüfungsfachkombinationen</a:t>
            </a:r>
          </a:p>
        </p:txBody>
      </p:sp>
      <p:sp>
        <p:nvSpPr>
          <p:cNvPr id="44094" name="Text Box 10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89197"/>
              </p:ext>
            </p:extLst>
          </p:nvPr>
        </p:nvGraphicFramePr>
        <p:xfrm>
          <a:off x="179512" y="1012333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296"/>
              </p:ext>
            </p:extLst>
          </p:nvPr>
        </p:nvGraphicFramePr>
        <p:xfrm>
          <a:off x="5580112" y="1012333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GW</a:t>
                      </a:r>
                    </a:p>
                    <a:p>
                      <a:pPr algn="ctr"/>
                      <a:r>
                        <a:rPr lang="de-DE" sz="120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633"/>
              </p:ext>
            </p:extLst>
          </p:nvPr>
        </p:nvGraphicFramePr>
        <p:xfrm>
          <a:off x="179512" y="2020445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53"/>
              </p:ext>
            </p:extLst>
          </p:nvPr>
        </p:nvGraphicFramePr>
        <p:xfrm>
          <a:off x="5580112" y="2020445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0568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86437"/>
              </p:ext>
            </p:extLst>
          </p:nvPr>
        </p:nvGraphicFramePr>
        <p:xfrm>
          <a:off x="179512" y="3028557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1199"/>
              </p:ext>
            </p:extLst>
          </p:nvPr>
        </p:nvGraphicFramePr>
        <p:xfrm>
          <a:off x="5580112" y="4036669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4531"/>
              </p:ext>
            </p:extLst>
          </p:nvPr>
        </p:nvGraphicFramePr>
        <p:xfrm>
          <a:off x="179512" y="4036669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83767"/>
              </p:ext>
            </p:extLst>
          </p:nvPr>
        </p:nvGraphicFramePr>
        <p:xfrm>
          <a:off x="179512" y="5044781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1583"/>
              </p:ext>
            </p:extLst>
          </p:nvPr>
        </p:nvGraphicFramePr>
        <p:xfrm>
          <a:off x="179512" y="6052893"/>
          <a:ext cx="4687200" cy="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12429"/>
              </p:ext>
            </p:extLst>
          </p:nvPr>
        </p:nvGraphicFramePr>
        <p:xfrm>
          <a:off x="5580112" y="3028557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33"/>
              </p:ext>
            </p:extLst>
          </p:nvPr>
        </p:nvGraphicFramePr>
        <p:xfrm>
          <a:off x="5580112" y="5044781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29628"/>
              </p:ext>
            </p:extLst>
          </p:nvPr>
        </p:nvGraphicFramePr>
        <p:xfrm>
          <a:off x="5580112" y="6052893"/>
          <a:ext cx="3124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Pfeil nach rechts 55"/>
          <p:cNvSpPr/>
          <p:nvPr/>
        </p:nvSpPr>
        <p:spPr>
          <a:xfrm>
            <a:off x="5004048" y="108434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5004048" y="15883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>
            <a:off x="5004048" y="216446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/>
          <p:cNvSpPr/>
          <p:nvPr/>
        </p:nvSpPr>
        <p:spPr>
          <a:xfrm>
            <a:off x="5004048" y="2596509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>
            <a:off x="5004048" y="317257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rechts 60"/>
          <p:cNvSpPr/>
          <p:nvPr/>
        </p:nvSpPr>
        <p:spPr>
          <a:xfrm>
            <a:off x="5004048" y="360462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>
            <a:off x="5004048" y="418068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>
            <a:off x="5004048" y="461273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5004048" y="51887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5004048" y="562084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rechts 65"/>
          <p:cNvSpPr/>
          <p:nvPr/>
        </p:nvSpPr>
        <p:spPr>
          <a:xfrm>
            <a:off x="5004048" y="612490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37791"/>
              </p:ext>
            </p:extLst>
          </p:nvPr>
        </p:nvGraphicFramePr>
        <p:xfrm>
          <a:off x="179512" y="652293"/>
          <a:ext cx="46872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3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08176"/>
              </p:ext>
            </p:extLst>
          </p:nvPr>
        </p:nvGraphicFramePr>
        <p:xfrm>
          <a:off x="5580112" y="652293"/>
          <a:ext cx="31248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66246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Gesamtqualifikation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1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079500" y="2159000"/>
            <a:ext cx="69484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gymnasiale Oberstufe gliedert sich in eine einjährige Einführungsphase (Klasse 10) und eine zweijährige Qualifikationsphase (Kursstufe).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Voraussetzung für den Eintritt in die Kursstufe ist das Bestehen der Klasse 10.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83394" y="1700808"/>
            <a:ext cx="824470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Gesamtqualifikation, die für die Zuerkennung der allgemeinen Hochschulreife maßgebend ist, wird aus 2 Blöcken ermittelt, wobei in der Summe 900 Punkte maximal erreichbar sind.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I: Leistungen in den Kursen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II: Leistungen in den Abiturprüfungen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Durchschnittsnote ergibt sich laut einer Tabelle (siehe Leitfaden) aus der in den zwei Blöcken erreichten Gesamtpunktzahl.</a:t>
            </a:r>
          </a:p>
          <a:p>
            <a:pPr eaLnBrk="1" hangingPunct="1"/>
            <a:r>
              <a:rPr lang="de-DE" altLang="de-DE" sz="2000" dirty="0"/>
              <a:t>z. B. 	900 – 823 Punkte    	Note 1,0</a:t>
            </a:r>
          </a:p>
          <a:p>
            <a:pPr eaLnBrk="1" hangingPunct="1"/>
            <a:r>
              <a:rPr lang="de-DE" altLang="de-DE" sz="2000" dirty="0"/>
              <a:t>	660 – 643 Punkte 	Note 2,0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55650" y="98072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Gesamtqualifikation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9592" y="1340768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altLang="de-DE" sz="2000" dirty="0"/>
              <a:t>Es werden die Noten aus genau 40 Kursen angerechnet, darunter müssen sein: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(1) Die 12 Kurse der 3 Leistungsfächer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(2) Soweit nicht bereits als Leistungsfach eingebracht: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- 2 Kurse in BK oder Musik,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in Geschichte,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Fremdsprache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Naturwissenschaft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je 2 Kurse in Geographie und Gemeinschaftskunde,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aus entweder einer weiteren Naturwissenschaft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de-DE" altLang="de-DE" sz="2000" dirty="0"/>
              <a:t>	  		    oder einer weiteren Fremdsprache.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de-DE" altLang="de-DE" sz="2000" dirty="0"/>
              <a:t>   (3) Soweit nicht in (1) oder (2) berücksichtigt: 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die 8 Kurse der mündlichen Prüfungsfächer</a:t>
            </a:r>
          </a:p>
          <a:p>
            <a:pPr eaLnBrk="1" hangingPunct="1">
              <a:spcBef>
                <a:spcPct val="10000"/>
              </a:spcBef>
            </a:pPr>
            <a:endParaRPr lang="de-DE" alt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376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862427852"/>
      </p:ext>
    </p:extLst>
  </p:cSld>
  <p:clrMapOvr>
    <a:masterClrMapping/>
  </p:clrMapOvr>
  <p:transition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98376" y="88356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2 Leistungsfächer werden doppelt eingerechnet.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Berechnung der Gesamtpunktzahl für Block I:</a:t>
                </a:r>
              </a:p>
              <a:p>
                <a:pPr eaLnBrk="1" hangingPunct="1">
                  <a:defRPr/>
                </a:pPr>
                <a:r>
                  <a:rPr lang="de-DE" altLang="de-DE" sz="2000" dirty="0"/>
                  <a:t>        </a:t>
                </a:r>
                <a:r>
                  <a:rPr lang="de-DE" sz="2000" dirty="0"/>
                  <a:t>Summe aller Kursnoten (einschließlich Doppelwertung)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endParaRPr lang="de-DE" sz="2000" dirty="0"/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sz="2000" dirty="0"/>
                  <a:t>Höchstens 8 Kurse (darunter maximal 3 Kurse aus den Leistungsfächern) dürfen mit weniger als 05 Punkten eingebracht werden.</a:t>
                </a:r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In keinem belegpflichtigen Kurs 00 Punkte. 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endParaRPr lang="de-DE" sz="20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  <a:blipFill>
                <a:blip r:embed="rId3"/>
                <a:stretch>
                  <a:fillRect l="-658" t="-5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/>
        </p:nvSpPr>
        <p:spPr>
          <a:xfrm>
            <a:off x="537150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Belegungspflicht</a:t>
            </a:r>
            <a:endParaRPr lang="de-DE" b="1" dirty="0">
              <a:latin typeface="+mj-lt"/>
            </a:endParaRPr>
          </a:p>
        </p:txBody>
      </p:sp>
      <p:sp>
        <p:nvSpPr>
          <p:cNvPr id="3" name="Textfeld 9"/>
          <p:cNvSpPr txBox="1"/>
          <p:nvPr/>
        </p:nvSpPr>
        <p:spPr>
          <a:xfrm>
            <a:off x="530224" y="1384335"/>
            <a:ext cx="4005772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sz="1500" b="1" dirty="0">
                <a:latin typeface="+mn-lt"/>
              </a:rPr>
              <a:t>als Basisfach (wenn nicht LF):</a:t>
            </a:r>
            <a:r>
              <a:rPr lang="de-DE" sz="1500" dirty="0">
                <a:latin typeface="+mn-lt"/>
              </a:rPr>
              <a:t/>
            </a:r>
            <a:br>
              <a:rPr lang="de-DE" sz="1500" dirty="0">
                <a:latin typeface="+mn-lt"/>
              </a:rPr>
            </a:b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(ab Kl. 8)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Sport (4)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in LF (3 LF in 4 Halbjahren)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mindestens 42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  <p:sp>
        <p:nvSpPr>
          <p:cNvPr id="4" name="Textfeld 10"/>
          <p:cNvSpPr txBox="1"/>
          <p:nvPr/>
        </p:nvSpPr>
        <p:spPr>
          <a:xfrm>
            <a:off x="4608004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Anrechnungspflicht</a:t>
            </a:r>
            <a:endParaRPr lang="de-DE" b="1" dirty="0">
              <a:latin typeface="+mj-lt"/>
            </a:endParaRPr>
          </a:p>
        </p:txBody>
      </p:sp>
      <p:sp>
        <p:nvSpPr>
          <p:cNvPr id="5" name="Textfeld 11"/>
          <p:cNvSpPr txBox="1"/>
          <p:nvPr/>
        </p:nvSpPr>
        <p:spPr>
          <a:xfrm>
            <a:off x="4608004" y="1382722"/>
            <a:ext cx="4005772" cy="44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latin typeface="+mn-lt"/>
              </a:rPr>
              <a:t>je 4 Kurse in den 3 LF (davon die Kurse in 2 LF doppelt gewichtet)</a:t>
            </a:r>
          </a:p>
          <a:p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im LF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+ 28 weitere Kurse in Basisfächern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endParaRPr lang="de-DE" sz="15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genau 40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773492"/>
      </p:ext>
    </p:extLst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72816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Es werden die 5 Prüfungsfächer vierfach gewertet.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2 der schriftlichen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keinem schriftlichen Prüfungsfach dürfen 00 Punkte erreicht werden.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diesen beiden Fällen ist gegebenenfalls eine zusätzliche mündliche Prüfung notwendig, in der mindestens 03 Punkte erreicht werden müssen.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3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altLang="de-DE" sz="2000" dirty="0"/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6368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1605931167"/>
      </p:ext>
    </p:extLst>
  </p:cSld>
  <p:clrMapOvr>
    <a:masterClrMapping/>
  </p:clrMapOvr>
  <p:transition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995936" y="3645024"/>
            <a:ext cx="493216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</a:rPr>
              <a:t>Block II: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Leistungen in der Abiturprüfung: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Ergebnisse der 5 Prüfungsfächer 4-fach gewertet</a:t>
            </a:r>
          </a:p>
          <a:p>
            <a:pPr eaLnBrk="1" hangingPunct="1">
              <a:spcBef>
                <a:spcPct val="0"/>
              </a:spcBef>
            </a:pP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max. 300 Punkte (= 5 • 4 • 15 Punkte)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min. 100 Punkte (= 5 • 4 • </a:t>
            </a: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FF0000"/>
                </a:solidFill>
              </a:rPr>
              <a:t>5 Punkte)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611188" y="2060575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730" y="263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998" y="263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462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730" y="3637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9394"/>
              </p:ext>
            </p:extLst>
          </p:nvPr>
        </p:nvGraphicFramePr>
        <p:xfrm>
          <a:off x="611560" y="1556792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 (2)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769142952"/>
      </p:ext>
    </p:extLst>
  </p:cSld>
  <p:clrMapOvr>
    <a:masterClrMapping/>
  </p:clrMapOvr>
  <p:transition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19572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1767210297"/>
      </p:ext>
    </p:extLst>
  </p:cSld>
  <p:clrMapOvr>
    <a:masterClrMapping/>
  </p:clrMapOvr>
  <p:transition>
    <p:strips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81478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2182584782"/>
      </p:ext>
    </p:extLst>
  </p:cSld>
  <p:clrMapOvr>
    <a:masterClrMapping/>
  </p:clrMapOvr>
  <p:transition>
    <p:strips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7638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=""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4185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9500" y="21590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in Klasse 10 abgeschlossenen Fächer werden mit Noten in das Abiturzeugnis übernommen. Die Noten zählen aber für den Notendurchschnitt (Numerus Clausus) nicht mit.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2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6561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=""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="" xmlns:a16="http://schemas.microsoft.com/office/drawing/2014/main" id="{15365D35-4310-AB4A-A4A2-445F63C9020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2" y="2975756"/>
            <a:ext cx="720080" cy="3092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="" xmlns:a16="http://schemas.microsoft.com/office/drawing/2014/main" id="{955CDD19-CE2B-6B49-B415-0622A1BB793D}"/>
              </a:ext>
            </a:extLst>
          </p:cNvPr>
          <p:cNvCxnSpPr>
            <a:cxnSpLocks/>
          </p:cNvCxnSpPr>
          <p:nvPr/>
        </p:nvCxnSpPr>
        <p:spPr bwMode="auto">
          <a:xfrm>
            <a:off x="3059832" y="3573016"/>
            <a:ext cx="2952328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8244483"/>
      </p:ext>
    </p:extLst>
  </p:cSld>
  <p:clrMapOvr>
    <a:masterClrMapping/>
  </p:clrMapOvr>
  <p:transition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=""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200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=""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=""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=""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=""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(+ 6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38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3255612742"/>
      </p:ext>
    </p:extLst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1908175" y="2708275"/>
            <a:ext cx="54006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9500" y="102711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Zeitplan Klasse 10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9500" y="18288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Februar</a:t>
            </a:r>
            <a:r>
              <a:rPr lang="de-DE" altLang="de-DE" sz="2000"/>
              <a:t>        Informationsveranstaltungen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800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März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/>
              <a:t>  Vorwahlen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</a:t>
            </a:r>
            <a:r>
              <a:rPr lang="de-DE" altLang="de-DE" sz="2000" dirty="0"/>
              <a:t>        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Endwahlen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103312" y="2492896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Organisation der Oberstufe.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Inhalte der Fächer (ohne Veranstaltung).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Eltern über die Organisation der Oberstufe.</a:t>
            </a:r>
          </a:p>
        </p:txBody>
      </p:sp>
      <p:sp>
        <p:nvSpPr>
          <p:cNvPr id="5325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  <p:bldP spid="65545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1 und 2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98513" y="17279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1. + 2.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eventuell </a:t>
            </a:r>
            <a:r>
              <a:rPr lang="de-DE" altLang="de-DE" sz="2000" dirty="0" err="1"/>
              <a:t>Umwahlen</a:t>
            </a:r>
            <a:endParaRPr lang="de-DE" altLang="de-DE" sz="2000" dirty="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06760" y="3535362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427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1106760" y="5445224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Juli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087586" y="4509120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/ Juli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Prüfungen im Seminarkurs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513" y="2658098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der 6.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GFS-Fächer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24" grpId="0" autoUpdateAnimBg="0"/>
      <p:bldP spid="68625" grpId="0" autoUpdateAnimBg="0"/>
      <p:bldP spid="8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3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79500" y="1980113"/>
            <a:ext cx="6477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Beginn des 3. Halbjahres</a:t>
            </a:r>
          </a:p>
          <a:p>
            <a:pPr marL="360363" indent="-360363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Form der Kommunikationsprüfung   (Einzel- oder Tandemprüfung)</a:t>
            </a:r>
          </a:p>
          <a:p>
            <a:pPr eaLnBrk="1" hangingPunct="1"/>
            <a:endParaRPr lang="de-DE" altLang="de-DE" sz="2000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97059" y="3611329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r>
              <a:rPr lang="de-DE" altLang="de-DE" sz="20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068288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042988" y="1854845"/>
            <a:ext cx="6477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erster Unterrichtstag</a:t>
            </a:r>
            <a:r>
              <a:rPr lang="de-DE" altLang="de-DE" sz="2000" dirty="0"/>
              <a:t>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mündliches Prüfungsfach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/>
              <a:t>  Festlegung</a:t>
            </a:r>
            <a:r>
              <a:rPr lang="de-DE" altLang="de-DE" sz="2000" dirty="0"/>
              <a:t>: Vierte GFS, falls gewünscht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66180" y="3419460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schriftliches Abitur (April/Mai)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042988" y="4077072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Woche vor dem mündlichen Abitur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Zeugnisausgabe Halbjahr 4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Bekanntgabe der Abiturergebnisse</a:t>
            </a:r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2998" grpId="0" autoUpdateAnimBg="0"/>
      <p:bldP spid="213001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043608" y="1700808"/>
            <a:ext cx="670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Tag später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anzurechnenden Kurse in Block 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doppelt zu wertenden Fächer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zwischen BLL und mündlicher 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über freiwillige mündliche Prüfung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106760" y="4293096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mündliches Abitur (Juni/Juli)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106760" y="4941168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Abiturzeugnisausgabe und Schulentlassung</a:t>
            </a:r>
          </a:p>
        </p:txBody>
      </p:sp>
      <p:sp>
        <p:nvSpPr>
          <p:cNvPr id="5734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7350" name="Text Box 19"/>
          <p:cNvSpPr txBox="1">
            <a:spLocks noChangeArrowheads="1"/>
          </p:cNvSpPr>
          <p:nvPr/>
        </p:nvSpPr>
        <p:spPr bwMode="auto">
          <a:xfrm>
            <a:off x="1043608" y="1027584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  <p:bldP spid="73737" grpId="0" autoUpdateAnimBg="0"/>
      <p:bldP spid="7373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 smtClean="0"/>
              <a:t>Auf </a:t>
            </a:r>
            <a:r>
              <a:rPr lang="de-DE" altLang="de-DE" sz="2000" dirty="0" err="1" smtClean="0"/>
              <a:t>Moodle</a:t>
            </a:r>
            <a:r>
              <a:rPr lang="de-DE" altLang="de-DE" sz="2000" dirty="0" smtClean="0"/>
              <a:t> findet ihr Dateien, die euch bei der Vorwahl helfen im Kurs:</a:t>
            </a:r>
          </a:p>
          <a:p>
            <a:pPr eaLnBrk="1" hangingPunct="1"/>
            <a:r>
              <a:rPr lang="de-DE" altLang="de-DE" sz="2000" dirty="0" smtClean="0"/>
              <a:t>„</a:t>
            </a:r>
            <a:r>
              <a:rPr lang="de-DE" sz="2000" b="1" dirty="0"/>
              <a:t>Informationen zur Oberstufenwahl Klassenstufe 10 </a:t>
            </a:r>
            <a:r>
              <a:rPr lang="de-DE" sz="2000" b="1" dirty="0" smtClean="0"/>
              <a:t>21/22“</a:t>
            </a:r>
            <a:endParaRPr lang="de-DE" sz="2000" b="1" dirty="0"/>
          </a:p>
          <a:p>
            <a:pPr eaLnBrk="1" hangingPunct="1"/>
            <a:r>
              <a:rPr lang="de-DE" altLang="de-DE" sz="2000" dirty="0" smtClean="0"/>
              <a:t>Hier </a:t>
            </a:r>
            <a:r>
              <a:rPr lang="de-DE" altLang="de-DE" sz="2000" dirty="0"/>
              <a:t>könnt ihr eure individuelle Kurswahl eingeben und testen.</a:t>
            </a:r>
          </a:p>
          <a:p>
            <a:pPr eaLnBrk="1" hangingPunct="1"/>
            <a:r>
              <a:rPr lang="de-DE" altLang="de-DE" sz="2000" dirty="0"/>
              <a:t>Bis zum </a:t>
            </a:r>
            <a:r>
              <a:rPr lang="de-DE" altLang="de-DE" sz="2000" dirty="0" smtClean="0"/>
              <a:t>25.02.2022 </a:t>
            </a:r>
            <a:r>
              <a:rPr lang="de-DE" altLang="de-DE" sz="2000" dirty="0"/>
              <a:t>kommt ihr bitte alle bei den Oberstufenberatern persönlich zu einer Kurs-Vorwahl vorbei.</a:t>
            </a:r>
          </a:p>
          <a:p>
            <a:pPr eaLnBrk="1" hangingPunct="1"/>
            <a:r>
              <a:rPr lang="de-DE" altLang="de-DE" sz="2000" u="sng" dirty="0"/>
              <a:t>Mögliche Termine: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2</a:t>
            </a:r>
            <a:r>
              <a:rPr lang="de-DE" altLang="de-DE" sz="2000" dirty="0"/>
              <a:t>. Pause </a:t>
            </a:r>
            <a:endParaRPr lang="de-DE" altLang="de-DE" sz="2000" dirty="0" smtClean="0"/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Montags, Mittagspause</a:t>
            </a:r>
            <a:endParaRPr lang="de-DE" altLang="de-DE" sz="2000" dirty="0"/>
          </a:p>
        </p:txBody>
      </p:sp>
      <p:sp>
        <p:nvSpPr>
          <p:cNvPr id="5" name="Text Box 19">
            <a:extLst>
              <a:ext uri="{FF2B5EF4-FFF2-40B4-BE49-F238E27FC236}">
                <a16:creationId xmlns=""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Kurs-Vorwahl</a:t>
            </a:r>
          </a:p>
        </p:txBody>
      </p:sp>
    </p:spTree>
    <p:extLst>
      <p:ext uri="{BB962C8B-B14F-4D97-AF65-F5344CB8AC3E}">
        <p14:creationId xmlns:p14="http://schemas.microsoft.com/office/powerpoint/2010/main" val="2878625337"/>
      </p:ext>
    </p:extLst>
  </p:cSld>
  <p:clrMapOvr>
    <a:masterClrMapping/>
  </p:clrMapOvr>
  <p:transition>
    <p:strips dir="r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Grundlage der Präsentation ist die AGVO.</a:t>
            </a:r>
          </a:p>
          <a:p>
            <a:pPr eaLnBrk="1" hangingPunct="1"/>
            <a:r>
              <a:rPr lang="de-DE" altLang="de-DE" sz="2000" dirty="0">
                <a:cs typeface="Arial" panose="020B0604020202020204" pitchFamily="34" charset="0"/>
              </a:rPr>
              <a:t>Bei widersprüchlichen Aussagen gilt der Wortlaut der AGVO.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=""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AGVO</a:t>
            </a:r>
          </a:p>
        </p:txBody>
      </p:sp>
    </p:spTree>
    <p:extLst>
      <p:ext uri="{BB962C8B-B14F-4D97-AF65-F5344CB8AC3E}">
        <p14:creationId xmlns:p14="http://schemas.microsoft.com/office/powerpoint/2010/main" val="2117899207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3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079500" y="2159000"/>
            <a:ext cx="6997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Am Anfang der Kursstufe hat jeder Schüler und jede Schülerin eine vollständige und korrekte Kurswahl durchzuführen.</a:t>
            </a:r>
            <a:endParaRPr lang="de-DE" altLang="de-DE" sz="2000" dirty="0"/>
          </a:p>
          <a:p>
            <a:r>
              <a:rPr lang="de-DE" altLang="de-DE" sz="2000" dirty="0">
                <a:cs typeface="Times New Roman" panose="02020603050405020304" pitchFamily="18" charset="0"/>
              </a:rPr>
              <a:t>Eine </a:t>
            </a:r>
            <a:r>
              <a:rPr lang="de-DE" altLang="de-DE" sz="2000" dirty="0" err="1">
                <a:cs typeface="Times New Roman" panose="02020603050405020304" pitchFamily="18" charset="0"/>
              </a:rPr>
              <a:t>Umwahl</a:t>
            </a:r>
            <a:r>
              <a:rPr lang="de-DE" altLang="de-DE" sz="2000" dirty="0">
                <a:cs typeface="Times New Roman" panose="02020603050405020304" pitchFamily="18" charset="0"/>
              </a:rPr>
              <a:t> ist nur in begründeten Fällen innerhalb von zwei Wochen nach Unterrichtsbeginn nach den Sommerferien möglich. Hierbei ist die Zustimmung der Schulleitung nötig.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4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079500" y="2159000"/>
            <a:ext cx="723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cs typeface="Times New Roman" panose="02020603050405020304" pitchFamily="18" charset="0"/>
              </a:rPr>
              <a:t>Die Wahl bezieht sich nur auf die Art und das Fach des Kurses, nicht auf die Erteilung durch einen bestimmten Lehrer. </a:t>
            </a:r>
          </a:p>
          <a:p>
            <a:r>
              <a:rPr lang="de-DE" altLang="de-DE" sz="2000">
                <a:cs typeface="Times New Roman" panose="02020603050405020304" pitchFamily="18" charset="0"/>
              </a:rPr>
              <a:t>Dadurch, dass ein Fach gewählt wird, entsteht kein Anspruch auf die Einrichtung des Faches. </a:t>
            </a: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1106488" y="3789363"/>
            <a:ext cx="598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>
                <a:cs typeface="Times New Roman" panose="02020603050405020304" pitchFamily="18" charset="0"/>
              </a:rPr>
              <a:t>Die gewählten Kurse sind regelmäßig zu besuchen.</a:t>
            </a: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5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079500" y="21590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Ein mit 00 Punkten bewerteter Kurs gilt als nicht besucht, was im Pflichtbereich einer Nichtversetzung gleichkommt.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Bei allen übrigen Fächern kann dieser Kurs nicht wiederholt werden. Er wird ins Abiturzeugnis mit Note übernommen.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6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079500" y="2159000"/>
            <a:ext cx="708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Funktion des Klassenlehrers übernimmt teilweise der Tutor. Dieser wird von den Oberstufenberatern den einzelnen Schülern zugeteilt.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Information und Beratung erfolgt außerdem ebenfalls durch die Oberstufenberater.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2755</Words>
  <Application>Microsoft Office PowerPoint</Application>
  <PresentationFormat>Bildschirmpräsentation (4:3)</PresentationFormat>
  <Paragraphs>837</Paragraphs>
  <Slides>59</Slides>
  <Notes>48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59</vt:i4>
      </vt:variant>
    </vt:vector>
  </HeadingPairs>
  <TitlesOfParts>
    <vt:vector size="60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Traub</dc:creator>
  <cp:lastModifiedBy>Heike</cp:lastModifiedBy>
  <cp:revision>286</cp:revision>
  <dcterms:created xsi:type="dcterms:W3CDTF">2001-12-28T19:10:14Z</dcterms:created>
  <dcterms:modified xsi:type="dcterms:W3CDTF">2022-02-05T08:48:10Z</dcterms:modified>
</cp:coreProperties>
</file>