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385" r:id="rId2"/>
    <p:sldId id="258" r:id="rId3"/>
    <p:sldId id="259" r:id="rId4"/>
    <p:sldId id="261" r:id="rId5"/>
    <p:sldId id="264" r:id="rId6"/>
    <p:sldId id="265" r:id="rId7"/>
    <p:sldId id="262" r:id="rId8"/>
    <p:sldId id="268" r:id="rId9"/>
    <p:sldId id="269" r:id="rId10"/>
    <p:sldId id="304" r:id="rId11"/>
    <p:sldId id="275" r:id="rId12"/>
    <p:sldId id="374" r:id="rId13"/>
    <p:sldId id="336" r:id="rId14"/>
    <p:sldId id="270" r:id="rId15"/>
    <p:sldId id="273" r:id="rId16"/>
    <p:sldId id="274" r:id="rId17"/>
    <p:sldId id="323" r:id="rId18"/>
    <p:sldId id="384" r:id="rId19"/>
    <p:sldId id="339" r:id="rId20"/>
    <p:sldId id="375" r:id="rId21"/>
    <p:sldId id="397" r:id="rId22"/>
    <p:sldId id="327" r:id="rId23"/>
    <p:sldId id="371" r:id="rId24"/>
    <p:sldId id="373" r:id="rId25"/>
    <p:sldId id="282" r:id="rId26"/>
    <p:sldId id="287" r:id="rId27"/>
    <p:sldId id="288" r:id="rId28"/>
    <p:sldId id="289" r:id="rId29"/>
    <p:sldId id="324" r:id="rId30"/>
    <p:sldId id="404" r:id="rId31"/>
    <p:sldId id="325" r:id="rId32"/>
    <p:sldId id="342" r:id="rId33"/>
    <p:sldId id="326" r:id="rId34"/>
    <p:sldId id="344" r:id="rId35"/>
    <p:sldId id="345" r:id="rId36"/>
    <p:sldId id="346" r:id="rId37"/>
    <p:sldId id="347" r:id="rId38"/>
    <p:sldId id="285" r:id="rId39"/>
    <p:sldId id="283" r:id="rId40"/>
    <p:sldId id="349" r:id="rId41"/>
    <p:sldId id="351" r:id="rId42"/>
    <p:sldId id="387" r:id="rId43"/>
    <p:sldId id="352" r:id="rId44"/>
    <p:sldId id="389" r:id="rId45"/>
    <p:sldId id="388" r:id="rId46"/>
    <p:sldId id="350" r:id="rId47"/>
    <p:sldId id="393" r:id="rId48"/>
    <p:sldId id="398" r:id="rId49"/>
    <p:sldId id="399" r:id="rId50"/>
    <p:sldId id="400" r:id="rId51"/>
    <p:sldId id="401" r:id="rId52"/>
    <p:sldId id="402" r:id="rId53"/>
    <p:sldId id="366" r:id="rId54"/>
    <p:sldId id="379" r:id="rId55"/>
    <p:sldId id="380" r:id="rId56"/>
    <p:sldId id="381" r:id="rId57"/>
    <p:sldId id="382" r:id="rId58"/>
    <p:sldId id="383" r:id="rId59"/>
    <p:sldId id="335" r:id="rId60"/>
    <p:sldId id="403" r:id="rId6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6325"/>
    <a:srgbClr val="33CCFF"/>
    <a:srgbClr val="2BFFEE"/>
    <a:srgbClr val="FF8AA8"/>
    <a:srgbClr val="FF8EBF"/>
    <a:srgbClr val="33CCCC"/>
    <a:srgbClr val="00CC66"/>
    <a:srgbClr val="FF0000"/>
    <a:srgbClr val="C0C0C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unkle Formatvorlage 1 - Akz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1" autoAdjust="0"/>
    <p:restoredTop sz="94713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D96D70-6FDB-4245-8E24-BC22535AC99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719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7DD0AA8-4C12-4AFF-8A79-B385A0FAF8C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3BC37A65-E19F-40DD-BE21-D8EADBD981A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10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1112F4B-0F04-4ADB-A0AC-97F28A1F0F1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11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B67BBCB-24AA-4644-94A9-A4684D4FE5F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12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3576700-51D5-4C6C-9F46-2F5AED89DB3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CB05A9F-088A-4AB8-A94D-F23F4FB267DB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B1BAB8E4-8CF4-431B-B3E2-F55DEAA742B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102DEDC-0382-49B8-82E0-D374535C2B4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EFAAFF1-A467-4AED-9AF0-4E0A95D9BCD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E8C3FE8-CA29-4991-8F05-E2286F36E81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19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F01CA61-F29D-4EBE-B95B-1D91F2F414F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20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C772F77-9F66-44C5-A690-2D7C55B20B8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CF1F2EEA-7387-41C5-A24D-56A3C18C4F4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22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F84274B-2AFF-4049-B381-2A07C0314AE7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9DF332B-C046-4B81-ACC8-0C7343081A4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D38398A-1721-4589-99E5-CE0FCB0875F5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D3639D5-F7D1-4494-8E51-D1307B57359F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56887D3-B590-4A7C-BC6C-AB4D369FCEA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B5BC662-508D-45BE-905C-30D3401D282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302EAEE-C5B0-4A38-86B9-4475F145B9AC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29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E8BFA27E-6A53-43C3-86F2-EFCA1C50EE6C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30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360689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E8BFA27E-6A53-43C3-86F2-EFCA1C50EE6C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31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3AF040B3-2060-4448-A70A-0B2B598B199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8738742-6347-4032-A4DF-8120DB2B53D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32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FF50CAE-8875-4C97-B16E-7000E21B611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18DE5F1-68B3-41F5-91ED-15618E4054C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027C6158-3566-4474-A949-C9679ECDD62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0A6202F-6929-4573-82B5-35650E5AAE1B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6BDA27A-8FC9-42DC-8981-D361BEEAF6B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D314FF2-43F1-4209-A3EE-5D3175948E59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6E276F1-32ED-4306-8B8A-4F6058A0048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39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0CEEB91-B0D9-4F7B-A7FE-5287A9063E80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40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502B6025-5496-4056-9CC6-6E51B7D1F0E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41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73E4B28-17BA-4F1E-8242-8250E98CB4C8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3CC7B099-8700-49BD-8B58-27759E88DDEA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450A215-11D9-470C-BB6F-10CDAABB5EEF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46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55D46BC-5E41-4425-9453-982B911CB12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53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E06ED0C-2AA4-4589-9A13-59389578689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54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D62FE93-D123-4186-B66F-828B517B79F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55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0B57A7C-5052-48C6-9826-34F9CA7929F4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98FE2F2-2643-4B7C-8AC9-5D8DE078305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504E388-7B7F-4D31-AF2B-3A8DE875691E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B72F5C7-6114-4132-8A9B-9C4B714EC42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B72F5C7-6114-4132-8A9B-9C4B714EC421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60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B949CB9-618C-49B2-8CA7-CA5BFA36A440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5</a:t>
            </a:fld>
            <a:endParaRPr lang="de-DE" altLang="de-DE" dirty="0">
              <a:latin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F09B01D-40DB-445D-BB5B-C3EB085512CB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6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556B3A0-85EA-42A4-9A3B-B1F10424106D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7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28A2EF60-2ABC-4028-A4AC-8FF1E2F04E72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8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DFA6225-FB1C-4E52-9EB2-D7EBA4A238B3}" type="slidenum">
              <a:rPr lang="de-DE" altLang="de-DE">
                <a:latin typeface="Arial" panose="020B0604020202020204" pitchFamily="34" charset="0"/>
              </a:rPr>
              <a:pPr eaLnBrk="1" hangingPunct="1">
                <a:spcBef>
                  <a:spcPct val="50000"/>
                </a:spcBef>
              </a:pPr>
              <a:t>9</a:t>
            </a:fld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26765126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01385029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05129878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39605833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93253769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57336228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24777455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06291809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7864771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47725645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55983090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6459538"/>
            <a:ext cx="1219200" cy="498475"/>
            <a:chOff x="0" y="4069"/>
            <a:chExt cx="768" cy="314"/>
          </a:xfrm>
        </p:grpSpPr>
        <p:pic>
          <p:nvPicPr>
            <p:cNvPr id="1029" name="Picture 8" descr="neubau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0" name="Text Box 9"/>
            <p:cNvSpPr txBox="1">
              <a:spLocks noChangeArrowheads="1"/>
            </p:cNvSpPr>
            <p:nvPr/>
          </p:nvSpPr>
          <p:spPr bwMode="auto">
            <a:xfrm>
              <a:off x="0" y="4152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de-DE" sz="1800" b="1"/>
                <a:t>F2</a:t>
              </a:r>
              <a:r>
                <a:rPr lang="de-DE" sz="900" b="1"/>
                <a:t>Lorch</a:t>
              </a:r>
            </a:p>
          </p:txBody>
        </p:sp>
      </p:grpSp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971550" y="693738"/>
            <a:ext cx="8172450" cy="142875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66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12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8172450" y="6381750"/>
            <a:ext cx="936625" cy="425450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2000">
                <a:solidFill>
                  <a:srgbClr val="000099"/>
                </a:solidFill>
              </a:rPr>
              <a:t>Inhalt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7" Type="http://schemas.openxmlformats.org/officeDocument/2006/relationships/slide" Target="slide5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25.xml"/><Relationship Id="rId4" Type="http://schemas.openxmlformats.org/officeDocument/2006/relationships/slide" Target="slide3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141288" y="146050"/>
            <a:ext cx="8891587" cy="3806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de-DE" dirty="0">
              <a:latin typeface="Arial" charset="0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755650" y="4191000"/>
            <a:ext cx="7704138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4800" b="1" dirty="0"/>
              <a:t>Die gymnasiale Oberstufe</a:t>
            </a:r>
          </a:p>
          <a:p>
            <a:pPr algn="ctr" eaLnBrk="1" hangingPunct="1"/>
            <a:r>
              <a:rPr lang="de-DE" altLang="de-DE" sz="4800" b="1" dirty="0"/>
              <a:t> Abitur 2023</a:t>
            </a:r>
          </a:p>
        </p:txBody>
      </p:sp>
      <p:pic>
        <p:nvPicPr>
          <p:cNvPr id="2052" name="Picture 3" descr="neub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04938"/>
            <a:ext cx="7662863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logo_lorch (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88913"/>
            <a:ext cx="3255962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7</a:t>
            </a:r>
          </a:p>
        </p:txBody>
      </p:sp>
      <p:sp>
        <p:nvSpPr>
          <p:cNvPr id="11267" name="Text Box 12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1056456" y="4365104"/>
            <a:ext cx="762000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b="1" dirty="0"/>
          </a:p>
        </p:txBody>
      </p:sp>
      <p:sp>
        <p:nvSpPr>
          <p:cNvPr id="11269" name="Rectangle 14"/>
          <p:cNvSpPr>
            <a:spLocks noChangeArrowheads="1"/>
          </p:cNvSpPr>
          <p:nvPr/>
        </p:nvSpPr>
        <p:spPr bwMode="auto">
          <a:xfrm>
            <a:off x="1079500" y="2159000"/>
            <a:ext cx="70866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Jedes Halbjahr zählt als Einheit.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Am Ende jeden Halbjahres steht also auch ein Versetzungskonvent und ein Versetzungszeugnis.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In allen Halbjahren gibt es Noten in Verhalten und Mitarbeit.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Der Schüler erhält am Ende der Kursstufe das Zeugnis der allgemeinen Hochschulreife über alle Leistungen in den Kursen und der Abiturprüfung.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"/>
          <p:cNvGrpSpPr>
            <a:grpSpLocks/>
          </p:cNvGrpSpPr>
          <p:nvPr/>
        </p:nvGrpSpPr>
        <p:grpSpPr bwMode="auto">
          <a:xfrm>
            <a:off x="0" y="6459538"/>
            <a:ext cx="1219200" cy="398462"/>
            <a:chOff x="0" y="4069"/>
            <a:chExt cx="768" cy="251"/>
          </a:xfrm>
        </p:grpSpPr>
        <p:pic>
          <p:nvPicPr>
            <p:cNvPr id="12296" name="Picture 5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0" y="4176"/>
              <a:ext cx="76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900" b="1"/>
                <a:t>Gymnasium Lorch</a:t>
              </a:r>
            </a:p>
          </p:txBody>
        </p:sp>
      </p:grpSp>
      <p:grpSp>
        <p:nvGrpSpPr>
          <p:cNvPr id="12291" name="Group 7"/>
          <p:cNvGrpSpPr>
            <a:grpSpLocks/>
          </p:cNvGrpSpPr>
          <p:nvPr/>
        </p:nvGrpSpPr>
        <p:grpSpPr bwMode="auto">
          <a:xfrm>
            <a:off x="0" y="6459538"/>
            <a:ext cx="1219200" cy="498475"/>
            <a:chOff x="0" y="4069"/>
            <a:chExt cx="768" cy="314"/>
          </a:xfrm>
        </p:grpSpPr>
        <p:pic>
          <p:nvPicPr>
            <p:cNvPr id="12294" name="Picture 8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5" name="Text Box 9"/>
            <p:cNvSpPr txBox="1">
              <a:spLocks noChangeArrowheads="1"/>
            </p:cNvSpPr>
            <p:nvPr/>
          </p:nvSpPr>
          <p:spPr bwMode="auto">
            <a:xfrm>
              <a:off x="0" y="4152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800" b="1"/>
                <a:t>F2</a:t>
              </a:r>
              <a:r>
                <a:rPr lang="de-DE" altLang="de-DE" sz="900" b="1"/>
                <a:t>Lorch</a:t>
              </a:r>
            </a:p>
          </p:txBody>
        </p:sp>
      </p:grpSp>
      <p:sp>
        <p:nvSpPr>
          <p:cNvPr id="12292" name="WordArt 10"/>
          <p:cNvSpPr>
            <a:spLocks noChangeArrowheads="1" noChangeShapeType="1" noTextEdit="1"/>
          </p:cNvSpPr>
          <p:nvPr/>
        </p:nvSpPr>
        <p:spPr bwMode="auto">
          <a:xfrm>
            <a:off x="1403350" y="2492375"/>
            <a:ext cx="6121400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Fächer und Kurse</a:t>
            </a:r>
          </a:p>
        </p:txBody>
      </p:sp>
      <p:sp>
        <p:nvSpPr>
          <p:cNvPr id="12293" name="Text Box 1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27584" y="1916832"/>
            <a:ext cx="7561262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1938" indent="-2619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Leistungsfächer (fünfstündig): erhöhtes Anforderungsniveau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Basisfächer (dreistündig): Deutsch, Mathematik, Naturwissenschaften, Fremdsprachen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Basisfächer (zweistündig)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Der Seminarkurs ist i.d.R. dreistündig.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71550" y="1100138"/>
            <a:ext cx="3529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Kursarten</a:t>
            </a:r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971550" y="1773238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900113" y="2390775"/>
            <a:ext cx="7920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Die Fächer der Kursstufe werden in drei Aufgabenfelder sowie in einen Pflicht- und einen Wahlbereich eingeteilt.</a:t>
            </a: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900113" y="16764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05"/>
          <p:cNvSpPr txBox="1">
            <a:spLocks noChangeArrowheads="1"/>
          </p:cNvSpPr>
          <p:nvPr/>
        </p:nvSpPr>
        <p:spPr bwMode="auto">
          <a:xfrm>
            <a:off x="1079500" y="8985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  <p:graphicFrame>
        <p:nvGraphicFramePr>
          <p:cNvPr id="17908" name="Group 5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4191"/>
              </p:ext>
            </p:extLst>
          </p:nvPr>
        </p:nvGraphicFramePr>
        <p:xfrm>
          <a:off x="1476375" y="1773238"/>
          <a:ext cx="5545138" cy="4138644"/>
        </p:xfrm>
        <a:graphic>
          <a:graphicData uri="http://schemas.openxmlformats.org/drawingml/2006/table">
            <a:tbl>
              <a:tblPr/>
              <a:tblGrid>
                <a:gridCol w="2876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9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Sprachlich-literarisch-künstlerisches 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Aufgabenfeld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Pflichtbereich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Wahlbereich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Deutsch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Englisch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Französisch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Latein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Spanisch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Bildende Kunst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Musik</a:t>
                      </a: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A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4373" name="Text Box 50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8"/>
          <p:cNvSpPr txBox="1">
            <a:spLocks noChangeArrowheads="1"/>
          </p:cNvSpPr>
          <p:nvPr/>
        </p:nvSpPr>
        <p:spPr bwMode="auto">
          <a:xfrm>
            <a:off x="1079500" y="8985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  <p:graphicFrame>
        <p:nvGraphicFramePr>
          <p:cNvPr id="20759" name="Group 2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295408"/>
              </p:ext>
            </p:extLst>
          </p:nvPr>
        </p:nvGraphicFramePr>
        <p:xfrm>
          <a:off x="1475656" y="1772816"/>
          <a:ext cx="5472112" cy="4138644"/>
        </p:xfrm>
        <a:graphic>
          <a:graphicData uri="http://schemas.openxmlformats.org/drawingml/2006/table">
            <a:tbl>
              <a:tblPr/>
              <a:tblGrid>
                <a:gridCol w="2838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3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9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Gesellschaftswissenschaftliches 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Aufgabenfeld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Pflichtbereich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Wahlbereich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Geschichte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Psychologie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Geographie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Philosophie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Gemeinschaftsk.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Religionslehre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Ethik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Wirtschaft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5397" name="Text Box 29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15398" name="Rectangle 294"/>
          <p:cNvSpPr>
            <a:spLocks noChangeArrowheads="1"/>
          </p:cNvSpPr>
          <p:nvPr/>
        </p:nvSpPr>
        <p:spPr bwMode="auto">
          <a:xfrm>
            <a:off x="1259632" y="5661744"/>
            <a:ext cx="5905500" cy="8636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1"/>
          <p:cNvSpPr txBox="1">
            <a:spLocks noChangeArrowheads="1"/>
          </p:cNvSpPr>
          <p:nvPr/>
        </p:nvSpPr>
        <p:spPr bwMode="auto">
          <a:xfrm>
            <a:off x="1079500" y="8985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drei Aufgabenfelder</a:t>
            </a:r>
          </a:p>
        </p:txBody>
      </p:sp>
      <p:graphicFrame>
        <p:nvGraphicFramePr>
          <p:cNvPr id="21591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123352"/>
              </p:ext>
            </p:extLst>
          </p:nvPr>
        </p:nvGraphicFramePr>
        <p:xfrm>
          <a:off x="1403350" y="1773238"/>
          <a:ext cx="5976938" cy="4138644"/>
        </p:xfrm>
        <a:graphic>
          <a:graphicData uri="http://schemas.openxmlformats.org/drawingml/2006/table">
            <a:tbl>
              <a:tblPr/>
              <a:tblGrid>
                <a:gridCol w="3100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9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Mathematisch-naturwissenschaftliches 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Aufgabenfeld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Pflichtbereich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Wahlbereich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Mathematik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</a:t>
                      </a: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Physik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Vertiefungskurs Mathematik</a:t>
                      </a: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Chemie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Biologie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0" marB="45690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6421" name="Text Box 88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16422" name="Rectangle 89"/>
          <p:cNvSpPr>
            <a:spLocks noChangeArrowheads="1"/>
          </p:cNvSpPr>
          <p:nvPr/>
        </p:nvSpPr>
        <p:spPr bwMode="auto">
          <a:xfrm>
            <a:off x="1042988" y="4869160"/>
            <a:ext cx="6553200" cy="13684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ransition spd="med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66800" y="9144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Sport</a:t>
            </a:r>
          </a:p>
        </p:txBody>
      </p:sp>
      <p:sp>
        <p:nvSpPr>
          <p:cNvPr id="25603" name="Text Box 13"/>
          <p:cNvSpPr txBox="1">
            <a:spLocks noChangeArrowheads="1"/>
          </p:cNvSpPr>
          <p:nvPr/>
        </p:nvSpPr>
        <p:spPr bwMode="auto">
          <a:xfrm>
            <a:off x="1066800" y="1676400"/>
            <a:ext cx="678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Sport ist keinem Aufgabenfeld zugeordnet.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1066800" y="2349500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Wer Sport nicht besuchen kann (Attest), muss ersatzweise eine entsprechende Zahl von Basiskursen besuchen.</a:t>
            </a:r>
          </a:p>
        </p:txBody>
      </p:sp>
      <p:sp>
        <p:nvSpPr>
          <p:cNvPr id="25606" name="Text Box 2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1103313" y="3232150"/>
            <a:ext cx="6781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Sport ist als Leistungsfach nur wählbar, wenn es in Klassenstufe 10 nicht teilweise vom Unterricht befreit war.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103313" y="4095477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I.d.R. ist Sport als Prüfungsfach nur wählbar, wenn man nicht teilweise vom Unterricht befreit war.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9" grpId="0" autoUpdateAnimBg="0"/>
      <p:bldP spid="77852" grpId="0" autoUpdateAnimBg="0"/>
      <p:bldP spid="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88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17411" name="Text Box 90"/>
          <p:cNvSpPr txBox="1">
            <a:spLocks noChangeArrowheads="1"/>
          </p:cNvSpPr>
          <p:nvPr/>
        </p:nvSpPr>
        <p:spPr bwMode="auto">
          <a:xfrm>
            <a:off x="795338" y="1052513"/>
            <a:ext cx="7626350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/>
              <a:t>Informationen zu allen Fächern aus dem Wahlbereich finden sich </a:t>
            </a:r>
          </a:p>
          <a:p>
            <a:pPr eaLnBrk="1" hangingPunct="1"/>
            <a:r>
              <a:rPr lang="de-DE" altLang="de-DE" sz="2000"/>
              <a:t>auf der Homepage.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637" y="1988840"/>
            <a:ext cx="2676525" cy="417195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467544" y="1700213"/>
            <a:ext cx="66960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363" indent="-360363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b="1" dirty="0"/>
              <a:t>3 Leistungsfächer:</a:t>
            </a:r>
          </a:p>
          <a:p>
            <a:pPr marL="360363" indent="-360363" eaLnBrk="1" hangingPunct="1">
              <a:spcBef>
                <a:spcPct val="0"/>
              </a:spcBef>
            </a:pPr>
            <a:r>
              <a:rPr lang="de-DE" altLang="de-DE" sz="2000" dirty="0"/>
              <a:t>	3 Leistungsfächer </a:t>
            </a:r>
            <a:r>
              <a:rPr lang="de-DE" altLang="de-DE" sz="2000" dirty="0">
                <a:sym typeface="Symbol" panose="05050102010706020507" pitchFamily="18" charset="2"/>
              </a:rPr>
              <a:t> 4 Halbjahre = 12 Kurse</a:t>
            </a:r>
          </a:p>
          <a:p>
            <a:pPr marL="360363" indent="-360363"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	(pro Halbjahr: 3  5 Std. = 15 Std.)</a:t>
            </a:r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827088" y="955675"/>
            <a:ext cx="3313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Belegpflicht</a:t>
            </a:r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467544" y="2874947"/>
            <a:ext cx="78835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363" indent="-360363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360363" algn="l"/>
              </a:tabLst>
            </a:pPr>
            <a:r>
              <a:rPr lang="de-DE" altLang="de-DE" sz="2000" b="1" dirty="0"/>
              <a:t>Mindestens 30 weitere Basiskurse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       </a:t>
            </a: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467544" y="3582833"/>
            <a:ext cx="80302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363" indent="-360363" eaLnBrk="1" hangingPunct="1">
              <a:buFont typeface="Wingdings" pitchFamily="2" charset="2"/>
              <a:buChar char="Ø"/>
              <a:tabLst>
                <a:tab pos="360363" algn="l"/>
              </a:tabLst>
            </a:pPr>
            <a:r>
              <a:rPr lang="de-DE" altLang="de-DE" sz="2000" dirty="0"/>
              <a:t>Insgesamt müssen </a:t>
            </a:r>
            <a:r>
              <a:rPr lang="de-DE" altLang="de-DE" sz="2000" b="1" dirty="0"/>
              <a:t>mindestens 42 Kurse </a:t>
            </a:r>
            <a:r>
              <a:rPr lang="de-DE" altLang="de-DE" sz="2000" dirty="0"/>
              <a:t>über die vier Halbjahre belegt werden. </a:t>
            </a:r>
          </a:p>
        </p:txBody>
      </p:sp>
      <p:sp>
        <p:nvSpPr>
          <p:cNvPr id="18440" name="Text Box 12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7" grpId="0"/>
      <p:bldP spid="1484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1619250" y="1747838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Vorbemerkungen</a:t>
            </a:r>
          </a:p>
        </p:txBody>
      </p:sp>
      <p:sp>
        <p:nvSpPr>
          <p:cNvPr id="3075" name="Text Box 39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Inhalt</a:t>
            </a:r>
          </a:p>
        </p:txBody>
      </p:sp>
      <p:sp>
        <p:nvSpPr>
          <p:cNvPr id="3076" name="Text Box 4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3979863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Gesamtqualifikation</a:t>
            </a:r>
          </a:p>
        </p:txBody>
      </p:sp>
      <p:sp>
        <p:nvSpPr>
          <p:cNvPr id="3077" name="Text Box 4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3403600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Die Abiturprüfung</a:t>
            </a:r>
          </a:p>
        </p:txBody>
      </p:sp>
      <p:sp>
        <p:nvSpPr>
          <p:cNvPr id="3078" name="Text Box 4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2827338"/>
            <a:ext cx="6481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Klausuren und andere Leistungsnachweise</a:t>
            </a:r>
          </a:p>
        </p:txBody>
      </p:sp>
      <p:sp>
        <p:nvSpPr>
          <p:cNvPr id="3079" name="Text Box 44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2276475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Fächer und Kurse</a:t>
            </a:r>
          </a:p>
        </p:txBody>
      </p:sp>
      <p:sp>
        <p:nvSpPr>
          <p:cNvPr id="3080" name="Text Box 45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19250" y="4508500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rgbClr val="000099"/>
                </a:solidFill>
              </a:rPr>
              <a:t>Zeitplan</a:t>
            </a:r>
          </a:p>
        </p:txBody>
      </p:sp>
    </p:spTree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27088" y="939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Leistungsfächer</a:t>
            </a: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539552" y="1587500"/>
            <a:ext cx="81369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Jeder Schüler besucht 3 fünfstündige Fächer, die Leistungsfächer. 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Diese setzen sich wie folgt zusammen: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36590" name="Text Box 46"/>
          <p:cNvSpPr txBox="1">
            <a:spLocks noChangeArrowheads="1"/>
          </p:cNvSpPr>
          <p:nvPr/>
        </p:nvSpPr>
        <p:spPr bwMode="auto">
          <a:xfrm>
            <a:off x="2051720" y="5445224"/>
            <a:ext cx="4608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Damit sind 12 der 42 Kurse belegt.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900113" y="3860800"/>
            <a:ext cx="18002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539552" y="2485886"/>
            <a:ext cx="820891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/>
              <a:t>Zwei der drei Leistungsfächer sind die Fächer Deutsch, Mathematik, eine Fremdsprache oder eine Naturwissenschaft.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/>
              <a:t>Als drittes Fach ist ein weiteres Fach aus dem Pflichtbereich zu wählen.</a:t>
            </a:r>
          </a:p>
        </p:txBody>
      </p:sp>
      <p:sp>
        <p:nvSpPr>
          <p:cNvPr id="2" name="Rechteck 1"/>
          <p:cNvSpPr/>
          <p:nvPr/>
        </p:nvSpPr>
        <p:spPr>
          <a:xfrm>
            <a:off x="539552" y="4236759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In allen drei Leistungsfächern wird eine schriftliche Abiturprüfung abgelegt.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90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756012" y="1628800"/>
            <a:ext cx="8064460" cy="432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80988" indent="-280988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7238" indent="-285750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763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54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145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4717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289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3861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43338" indent="-228600" algn="l" rtl="0" eaLnBrk="0" fontAlgn="base" hangingPunct="0">
              <a:spcBef>
                <a:spcPct val="30000"/>
              </a:spcBef>
              <a:spcAft>
                <a:spcPct val="0"/>
              </a:spcAft>
              <a:buSzPct val="9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Begabung, Neigung, Interesse</a:t>
            </a: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nicht: taktische Gründe zur Vermeidung einer mündlichen Prüfung</a:t>
            </a: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342900" lvl="1" indent="-342900" eaLnBrk="1" hangingPunct="1"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sz="2000" dirty="0">
                <a:latin typeface="Arial" panose="020B0604020202020204" pitchFamily="34" charset="0"/>
              </a:rPr>
              <a:t>denn sonst: </a:t>
            </a:r>
          </a:p>
          <a:p>
            <a:pPr marL="762000" lvl="3" indent="-342900" eaLnBrk="1" hangingPunct="1">
              <a:spcBef>
                <a:spcPct val="0"/>
              </a:spcBef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dirty="0">
                <a:latin typeface="Arial" panose="020B0604020202020204" pitchFamily="34" charset="0"/>
              </a:rPr>
              <a:t>viel Unterricht in unliebsamem Fach</a:t>
            </a:r>
          </a:p>
          <a:p>
            <a:pPr marL="762000" lvl="3" indent="-342900" eaLnBrk="1" hangingPunct="1">
              <a:spcBef>
                <a:spcPct val="0"/>
              </a:spcBef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dirty="0">
                <a:latin typeface="Arial" panose="020B0604020202020204" pitchFamily="34" charset="0"/>
              </a:rPr>
              <a:t>wesentlich höherer Anspruch</a:t>
            </a:r>
          </a:p>
          <a:p>
            <a:pPr marL="762000" lvl="3" indent="-342900" eaLnBrk="1" hangingPunct="1">
              <a:spcBef>
                <a:spcPct val="0"/>
              </a:spcBef>
              <a:buClr>
                <a:srgbClr val="595959"/>
              </a:buClr>
              <a:buFont typeface="Wingdings" panose="05000000000000000000" pitchFamily="2" charset="2"/>
              <a:buChar char="Ø"/>
              <a:tabLst>
                <a:tab pos="534988" algn="l"/>
              </a:tabLst>
              <a:defRPr/>
            </a:pPr>
            <a:r>
              <a:rPr lang="de-DE" altLang="de-DE" dirty="0">
                <a:latin typeface="Arial" panose="020B0604020202020204" pitchFamily="34" charset="0"/>
              </a:rPr>
              <a:t>Gefahr des Nichtbestehens steigt </a:t>
            </a:r>
          </a:p>
          <a:p>
            <a:pPr marL="857250" lvl="2" indent="-457200" eaLnBrk="1" hangingPunct="1">
              <a:buClr>
                <a:srgbClr val="595959"/>
              </a:buClr>
              <a:buFont typeface="Symbol" panose="05050102010706020507" pitchFamily="18" charset="2"/>
              <a:buChar char="-"/>
              <a:tabLst>
                <a:tab pos="534988" algn="l"/>
              </a:tabLst>
              <a:defRPr/>
            </a:pPr>
            <a:endParaRPr lang="de-DE" altLang="de-DE" sz="1800" dirty="0">
              <a:ea typeface="+mn-ea"/>
              <a:cs typeface="+mn-cs"/>
            </a:endParaRPr>
          </a:p>
          <a:p>
            <a:pPr marL="400050" lvl="2" indent="0" eaLnBrk="1" hangingPunct="1">
              <a:buClr>
                <a:srgbClr val="595959"/>
              </a:buClr>
              <a:buNone/>
              <a:tabLst>
                <a:tab pos="534988" algn="l"/>
              </a:tabLst>
              <a:defRPr/>
            </a:pPr>
            <a:endParaRPr lang="de-DE" altLang="de-DE" sz="2800" dirty="0">
              <a:latin typeface="Calibri" pitchFamily="34" charset="0"/>
            </a:endParaRPr>
          </a:p>
          <a:p>
            <a:pPr marL="400050" lvl="2" indent="0" eaLnBrk="1" hangingPunct="1">
              <a:buClr>
                <a:srgbClr val="595959"/>
              </a:buClr>
              <a:buNone/>
              <a:tabLst>
                <a:tab pos="534988" algn="l"/>
              </a:tabLst>
              <a:defRPr/>
            </a:pPr>
            <a:endParaRPr lang="de-DE" altLang="de-DE" sz="2800" dirty="0">
              <a:latin typeface="Calibri" pitchFamily="34" charset="0"/>
            </a:endParaRPr>
          </a:p>
          <a:p>
            <a:pPr marL="0" lvl="1" indent="0" eaLnBrk="1" hangingPunct="1">
              <a:buClr>
                <a:srgbClr val="595959"/>
              </a:buClr>
              <a:buFontTx/>
              <a:buNone/>
              <a:tabLst>
                <a:tab pos="534988" algn="l"/>
              </a:tabLst>
              <a:defRPr/>
            </a:pPr>
            <a:endParaRPr lang="de-DE" altLang="de-DE" sz="3200" dirty="0">
              <a:latin typeface="Calibri" pitchFamily="34" charset="0"/>
            </a:endParaRP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27088" y="939800"/>
            <a:ext cx="74893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Leistungsfächer: Gesichtspunkte für die Wahl</a:t>
            </a:r>
          </a:p>
        </p:txBody>
      </p:sp>
    </p:spTree>
    <p:extLst>
      <p:ext uri="{BB962C8B-B14F-4D97-AF65-F5344CB8AC3E}">
        <p14:creationId xmlns:p14="http://schemas.microsoft.com/office/powerpoint/2010/main" val="3059855770"/>
      </p:ext>
    </p:extLst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89">
            <a:extLst>
              <a:ext uri="{FF2B5EF4-FFF2-40B4-BE49-F238E27FC236}">
                <a16:creationId xmlns:a16="http://schemas.microsoft.com/office/drawing/2014/main" xmlns="" id="{7C0A5CB7-F500-C948-935C-FD07BD4BD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666964"/>
            <a:ext cx="8388424" cy="1393884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06" name="Rectangle 1971"/>
          <p:cNvSpPr>
            <a:spLocks noChangeArrowheads="1"/>
          </p:cNvSpPr>
          <p:nvPr/>
        </p:nvSpPr>
        <p:spPr bwMode="auto">
          <a:xfrm>
            <a:off x="5281613" y="4783138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07" name="Rectangle 1970"/>
          <p:cNvSpPr>
            <a:spLocks noChangeArrowheads="1"/>
          </p:cNvSpPr>
          <p:nvPr/>
        </p:nvSpPr>
        <p:spPr bwMode="auto">
          <a:xfrm>
            <a:off x="4518025" y="4783138"/>
            <a:ext cx="763588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08" name="Rectangle 1969"/>
          <p:cNvSpPr>
            <a:spLocks noChangeArrowheads="1"/>
          </p:cNvSpPr>
          <p:nvPr/>
        </p:nvSpPr>
        <p:spPr bwMode="auto">
          <a:xfrm>
            <a:off x="3752850" y="4783138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09" name="Rectangle 1968"/>
          <p:cNvSpPr>
            <a:spLocks noChangeArrowheads="1"/>
          </p:cNvSpPr>
          <p:nvPr/>
        </p:nvSpPr>
        <p:spPr bwMode="auto">
          <a:xfrm>
            <a:off x="2987675" y="4783138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0" name="Rectangle 1967"/>
          <p:cNvSpPr>
            <a:spLocks noChangeArrowheads="1"/>
          </p:cNvSpPr>
          <p:nvPr/>
        </p:nvSpPr>
        <p:spPr bwMode="auto">
          <a:xfrm>
            <a:off x="5281613" y="4416425"/>
            <a:ext cx="765175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1" name="Rectangle 1966"/>
          <p:cNvSpPr>
            <a:spLocks noChangeArrowheads="1"/>
          </p:cNvSpPr>
          <p:nvPr/>
        </p:nvSpPr>
        <p:spPr bwMode="auto">
          <a:xfrm>
            <a:off x="4518025" y="4416425"/>
            <a:ext cx="763588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2" name="Rectangle 1965"/>
          <p:cNvSpPr>
            <a:spLocks noChangeArrowheads="1"/>
          </p:cNvSpPr>
          <p:nvPr/>
        </p:nvSpPr>
        <p:spPr bwMode="auto">
          <a:xfrm>
            <a:off x="3752850" y="4416425"/>
            <a:ext cx="765175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3" name="Rectangle 1964"/>
          <p:cNvSpPr>
            <a:spLocks noChangeArrowheads="1"/>
          </p:cNvSpPr>
          <p:nvPr/>
        </p:nvSpPr>
        <p:spPr bwMode="auto">
          <a:xfrm>
            <a:off x="2987675" y="4416425"/>
            <a:ext cx="765175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4" name="Rectangle 1963"/>
          <p:cNvSpPr>
            <a:spLocks noChangeArrowheads="1"/>
          </p:cNvSpPr>
          <p:nvPr/>
        </p:nvSpPr>
        <p:spPr bwMode="auto">
          <a:xfrm>
            <a:off x="5281613" y="4049713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5" name="Rectangle 1962"/>
          <p:cNvSpPr>
            <a:spLocks noChangeArrowheads="1"/>
          </p:cNvSpPr>
          <p:nvPr/>
        </p:nvSpPr>
        <p:spPr bwMode="auto">
          <a:xfrm>
            <a:off x="4518025" y="4049713"/>
            <a:ext cx="763588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6" name="Rectangle 1961"/>
          <p:cNvSpPr>
            <a:spLocks noChangeArrowheads="1"/>
          </p:cNvSpPr>
          <p:nvPr/>
        </p:nvSpPr>
        <p:spPr bwMode="auto">
          <a:xfrm>
            <a:off x="3752850" y="4049713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7" name="Rectangle 1960"/>
          <p:cNvSpPr>
            <a:spLocks noChangeArrowheads="1"/>
          </p:cNvSpPr>
          <p:nvPr/>
        </p:nvSpPr>
        <p:spPr bwMode="auto">
          <a:xfrm>
            <a:off x="2987675" y="4049713"/>
            <a:ext cx="765175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18" name="Line 2100"/>
          <p:cNvSpPr>
            <a:spLocks noChangeShapeType="1"/>
          </p:cNvSpPr>
          <p:nvPr/>
        </p:nvSpPr>
        <p:spPr bwMode="auto">
          <a:xfrm>
            <a:off x="2987675" y="4416425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19" name="Line 2118"/>
          <p:cNvSpPr>
            <a:spLocks noChangeShapeType="1"/>
          </p:cNvSpPr>
          <p:nvPr/>
        </p:nvSpPr>
        <p:spPr bwMode="auto">
          <a:xfrm>
            <a:off x="2987675" y="4783138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20" name="Line 2136"/>
          <p:cNvSpPr>
            <a:spLocks noChangeShapeType="1"/>
          </p:cNvSpPr>
          <p:nvPr/>
        </p:nvSpPr>
        <p:spPr bwMode="auto">
          <a:xfrm>
            <a:off x="2987675" y="5149850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21" name="Rectangle 1959"/>
          <p:cNvSpPr>
            <a:spLocks noChangeArrowheads="1"/>
          </p:cNvSpPr>
          <p:nvPr/>
        </p:nvSpPr>
        <p:spPr bwMode="auto">
          <a:xfrm>
            <a:off x="5281613" y="368300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2" name="Rectangle 1958"/>
          <p:cNvSpPr>
            <a:spLocks noChangeArrowheads="1"/>
          </p:cNvSpPr>
          <p:nvPr/>
        </p:nvSpPr>
        <p:spPr bwMode="auto">
          <a:xfrm>
            <a:off x="4518025" y="3683000"/>
            <a:ext cx="763588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3" name="Rectangle 1957"/>
          <p:cNvSpPr>
            <a:spLocks noChangeArrowheads="1"/>
          </p:cNvSpPr>
          <p:nvPr/>
        </p:nvSpPr>
        <p:spPr bwMode="auto">
          <a:xfrm>
            <a:off x="3752850" y="368300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4" name="Rectangle 1956"/>
          <p:cNvSpPr>
            <a:spLocks noChangeArrowheads="1"/>
          </p:cNvSpPr>
          <p:nvPr/>
        </p:nvSpPr>
        <p:spPr bwMode="auto">
          <a:xfrm>
            <a:off x="2987675" y="368300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5" name="Rectangle 1955"/>
          <p:cNvSpPr>
            <a:spLocks noChangeArrowheads="1"/>
          </p:cNvSpPr>
          <p:nvPr/>
        </p:nvSpPr>
        <p:spPr bwMode="auto">
          <a:xfrm>
            <a:off x="5281613" y="3317875"/>
            <a:ext cx="765175" cy="3651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6" name="Rectangle 1954"/>
          <p:cNvSpPr>
            <a:spLocks noChangeArrowheads="1"/>
          </p:cNvSpPr>
          <p:nvPr/>
        </p:nvSpPr>
        <p:spPr bwMode="auto">
          <a:xfrm>
            <a:off x="4518025" y="3317875"/>
            <a:ext cx="763588" cy="365125"/>
          </a:xfrm>
          <a:prstGeom prst="rect">
            <a:avLst/>
          </a:prstGeom>
          <a:solidFill>
            <a:srgbClr val="B4B4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7" name="Rectangle 1953"/>
          <p:cNvSpPr>
            <a:spLocks noChangeArrowheads="1"/>
          </p:cNvSpPr>
          <p:nvPr/>
        </p:nvSpPr>
        <p:spPr bwMode="auto">
          <a:xfrm>
            <a:off x="3752850" y="3317875"/>
            <a:ext cx="765175" cy="365125"/>
          </a:xfrm>
          <a:prstGeom prst="rect">
            <a:avLst/>
          </a:prstGeom>
          <a:solidFill>
            <a:srgbClr val="B4B4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8" name="Rectangle 1952"/>
          <p:cNvSpPr>
            <a:spLocks noChangeArrowheads="1"/>
          </p:cNvSpPr>
          <p:nvPr/>
        </p:nvSpPr>
        <p:spPr bwMode="auto">
          <a:xfrm>
            <a:off x="2987675" y="3317875"/>
            <a:ext cx="765175" cy="3651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29" name="Rectangle 1951"/>
          <p:cNvSpPr>
            <a:spLocks noChangeArrowheads="1"/>
          </p:cNvSpPr>
          <p:nvPr/>
        </p:nvSpPr>
        <p:spPr bwMode="auto">
          <a:xfrm>
            <a:off x="5281613" y="2951163"/>
            <a:ext cx="765175" cy="366712"/>
          </a:xfrm>
          <a:prstGeom prst="rect">
            <a:avLst/>
          </a:prstGeom>
          <a:solidFill>
            <a:srgbClr val="B4B4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0" name="Rectangle 1950"/>
          <p:cNvSpPr>
            <a:spLocks noChangeArrowheads="1"/>
          </p:cNvSpPr>
          <p:nvPr/>
        </p:nvSpPr>
        <p:spPr bwMode="auto">
          <a:xfrm>
            <a:off x="4518025" y="2951163"/>
            <a:ext cx="763588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1" name="Rectangle 1949"/>
          <p:cNvSpPr>
            <a:spLocks noChangeArrowheads="1"/>
          </p:cNvSpPr>
          <p:nvPr/>
        </p:nvSpPr>
        <p:spPr bwMode="auto">
          <a:xfrm>
            <a:off x="3752850" y="2951163"/>
            <a:ext cx="765175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2" name="Rectangle 1948"/>
          <p:cNvSpPr>
            <a:spLocks noChangeArrowheads="1"/>
          </p:cNvSpPr>
          <p:nvPr/>
        </p:nvSpPr>
        <p:spPr bwMode="auto">
          <a:xfrm>
            <a:off x="2987675" y="2951163"/>
            <a:ext cx="765175" cy="366712"/>
          </a:xfrm>
          <a:prstGeom prst="rect">
            <a:avLst/>
          </a:prstGeom>
          <a:solidFill>
            <a:srgbClr val="B4B4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3" name="Rectangle 1947"/>
          <p:cNvSpPr>
            <a:spLocks noChangeArrowheads="1"/>
          </p:cNvSpPr>
          <p:nvPr/>
        </p:nvSpPr>
        <p:spPr bwMode="auto">
          <a:xfrm>
            <a:off x="5281613" y="258445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4" name="Rectangle 1946"/>
          <p:cNvSpPr>
            <a:spLocks noChangeArrowheads="1"/>
          </p:cNvSpPr>
          <p:nvPr/>
        </p:nvSpPr>
        <p:spPr bwMode="auto">
          <a:xfrm>
            <a:off x="4518025" y="2584450"/>
            <a:ext cx="763588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5" name="Rectangle 1945"/>
          <p:cNvSpPr>
            <a:spLocks noChangeArrowheads="1"/>
          </p:cNvSpPr>
          <p:nvPr/>
        </p:nvSpPr>
        <p:spPr bwMode="auto">
          <a:xfrm>
            <a:off x="3752850" y="258445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6" name="Rectangle 1944"/>
          <p:cNvSpPr>
            <a:spLocks noChangeArrowheads="1"/>
          </p:cNvSpPr>
          <p:nvPr/>
        </p:nvSpPr>
        <p:spPr bwMode="auto">
          <a:xfrm>
            <a:off x="2987675" y="2584450"/>
            <a:ext cx="7651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37" name="Line 2030"/>
          <p:cNvSpPr>
            <a:spLocks noChangeShapeType="1"/>
          </p:cNvSpPr>
          <p:nvPr/>
        </p:nvSpPr>
        <p:spPr bwMode="auto">
          <a:xfrm>
            <a:off x="2987675" y="295116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38" name="Line 2048"/>
          <p:cNvSpPr>
            <a:spLocks noChangeShapeType="1"/>
          </p:cNvSpPr>
          <p:nvPr/>
        </p:nvSpPr>
        <p:spPr bwMode="auto">
          <a:xfrm>
            <a:off x="2987675" y="3317875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39" name="Line 2066"/>
          <p:cNvSpPr>
            <a:spLocks noChangeShapeType="1"/>
          </p:cNvSpPr>
          <p:nvPr/>
        </p:nvSpPr>
        <p:spPr bwMode="auto">
          <a:xfrm>
            <a:off x="2987675" y="3683000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40" name="Line 2073"/>
          <p:cNvSpPr>
            <a:spLocks noChangeShapeType="1"/>
          </p:cNvSpPr>
          <p:nvPr/>
        </p:nvSpPr>
        <p:spPr bwMode="auto">
          <a:xfrm>
            <a:off x="4518025" y="3317875"/>
            <a:ext cx="0" cy="365125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41" name="Line 2083"/>
          <p:cNvSpPr>
            <a:spLocks noChangeShapeType="1"/>
          </p:cNvSpPr>
          <p:nvPr/>
        </p:nvSpPr>
        <p:spPr bwMode="auto">
          <a:xfrm>
            <a:off x="2987675" y="404971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42" name="Rectangle 1943"/>
          <p:cNvSpPr>
            <a:spLocks noChangeArrowheads="1"/>
          </p:cNvSpPr>
          <p:nvPr/>
        </p:nvSpPr>
        <p:spPr bwMode="auto">
          <a:xfrm>
            <a:off x="5281613" y="2217738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3" name="Rectangle 1942"/>
          <p:cNvSpPr>
            <a:spLocks noChangeArrowheads="1"/>
          </p:cNvSpPr>
          <p:nvPr/>
        </p:nvSpPr>
        <p:spPr bwMode="auto">
          <a:xfrm>
            <a:off x="4518025" y="2217738"/>
            <a:ext cx="763588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4" name="Rectangle 1941"/>
          <p:cNvSpPr>
            <a:spLocks noChangeArrowheads="1"/>
          </p:cNvSpPr>
          <p:nvPr/>
        </p:nvSpPr>
        <p:spPr bwMode="auto">
          <a:xfrm>
            <a:off x="3752850" y="2217738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5" name="Rectangle 1940"/>
          <p:cNvSpPr>
            <a:spLocks noChangeArrowheads="1"/>
          </p:cNvSpPr>
          <p:nvPr/>
        </p:nvSpPr>
        <p:spPr bwMode="auto">
          <a:xfrm>
            <a:off x="2987675" y="2217738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6" name="Rectangle 1939"/>
          <p:cNvSpPr>
            <a:spLocks noChangeArrowheads="1"/>
          </p:cNvSpPr>
          <p:nvPr/>
        </p:nvSpPr>
        <p:spPr bwMode="auto">
          <a:xfrm>
            <a:off x="5281613" y="1851025"/>
            <a:ext cx="765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7" name="Rectangle 1938"/>
          <p:cNvSpPr>
            <a:spLocks noChangeArrowheads="1"/>
          </p:cNvSpPr>
          <p:nvPr/>
        </p:nvSpPr>
        <p:spPr bwMode="auto">
          <a:xfrm>
            <a:off x="4518025" y="1851025"/>
            <a:ext cx="763588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8" name="Rectangle 1937"/>
          <p:cNvSpPr>
            <a:spLocks noChangeArrowheads="1"/>
          </p:cNvSpPr>
          <p:nvPr/>
        </p:nvSpPr>
        <p:spPr bwMode="auto">
          <a:xfrm>
            <a:off x="3752850" y="1851025"/>
            <a:ext cx="765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49" name="Rectangle 1936"/>
          <p:cNvSpPr>
            <a:spLocks noChangeArrowheads="1"/>
          </p:cNvSpPr>
          <p:nvPr/>
        </p:nvSpPr>
        <p:spPr bwMode="auto">
          <a:xfrm>
            <a:off x="2987675" y="1851025"/>
            <a:ext cx="765175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0" name="Rectangle 1935"/>
          <p:cNvSpPr>
            <a:spLocks noChangeArrowheads="1"/>
          </p:cNvSpPr>
          <p:nvPr/>
        </p:nvSpPr>
        <p:spPr bwMode="auto">
          <a:xfrm>
            <a:off x="5292725" y="1484313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1" name="Rectangle 1934"/>
          <p:cNvSpPr>
            <a:spLocks noChangeArrowheads="1"/>
          </p:cNvSpPr>
          <p:nvPr/>
        </p:nvSpPr>
        <p:spPr bwMode="auto">
          <a:xfrm>
            <a:off x="4518025" y="1484313"/>
            <a:ext cx="763588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2" name="Rectangle 1933"/>
          <p:cNvSpPr>
            <a:spLocks noChangeArrowheads="1"/>
          </p:cNvSpPr>
          <p:nvPr/>
        </p:nvSpPr>
        <p:spPr bwMode="auto">
          <a:xfrm>
            <a:off x="3752850" y="1484313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3" name="Rectangle 1932"/>
          <p:cNvSpPr>
            <a:spLocks noChangeArrowheads="1"/>
          </p:cNvSpPr>
          <p:nvPr/>
        </p:nvSpPr>
        <p:spPr bwMode="auto">
          <a:xfrm>
            <a:off x="2987675" y="1484313"/>
            <a:ext cx="7651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54" name="Line 1976"/>
          <p:cNvSpPr>
            <a:spLocks noChangeShapeType="1"/>
          </p:cNvSpPr>
          <p:nvPr/>
        </p:nvSpPr>
        <p:spPr bwMode="auto">
          <a:xfrm>
            <a:off x="2987675" y="148431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55" name="Line 1982"/>
          <p:cNvSpPr>
            <a:spLocks noChangeShapeType="1"/>
          </p:cNvSpPr>
          <p:nvPr/>
        </p:nvSpPr>
        <p:spPr bwMode="auto">
          <a:xfrm>
            <a:off x="2987675" y="1851025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56" name="Line 1994"/>
          <p:cNvSpPr>
            <a:spLocks noChangeShapeType="1"/>
          </p:cNvSpPr>
          <p:nvPr/>
        </p:nvSpPr>
        <p:spPr bwMode="auto">
          <a:xfrm>
            <a:off x="2987675" y="2217738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57" name="Line 2012"/>
          <p:cNvSpPr>
            <a:spLocks noChangeShapeType="1"/>
          </p:cNvSpPr>
          <p:nvPr/>
        </p:nvSpPr>
        <p:spPr bwMode="auto">
          <a:xfrm>
            <a:off x="2987675" y="2584450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82024" name="Text Box 104"/>
          <p:cNvSpPr txBox="1">
            <a:spLocks noChangeArrowheads="1"/>
          </p:cNvSpPr>
          <p:nvPr/>
        </p:nvSpPr>
        <p:spPr bwMode="auto">
          <a:xfrm>
            <a:off x="539750" y="564515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/>
              <a:t>Zusätzlich zu diesem Pflichtunterricht können, je nach Interesse und Möglichkeiten des Stundenplans, weitere Fächer gewählt werden. </a:t>
            </a:r>
          </a:p>
        </p:txBody>
      </p:sp>
      <p:sp>
        <p:nvSpPr>
          <p:cNvPr id="21559" name="Text Box 164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1560" name="Rectangle 215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1" name="Rectangle 503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2" name="Rectangle 1040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3" name="Rectangle 1327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4" name="Rectangle 1612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5" name="Rectangle 1885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6" name="Rectangle 1901"/>
          <p:cNvSpPr>
            <a:spLocks noChangeArrowheads="1"/>
          </p:cNvSpPr>
          <p:nvPr/>
        </p:nvSpPr>
        <p:spPr bwMode="auto">
          <a:xfrm>
            <a:off x="2087563" y="582613"/>
            <a:ext cx="647700" cy="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67" name="Rectangle 1975"/>
          <p:cNvSpPr>
            <a:spLocks noChangeArrowheads="1"/>
          </p:cNvSpPr>
          <p:nvPr/>
        </p:nvSpPr>
        <p:spPr bwMode="auto">
          <a:xfrm>
            <a:off x="5281613" y="5149850"/>
            <a:ext cx="76517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68" name="Rectangle 1974"/>
          <p:cNvSpPr>
            <a:spLocks noChangeArrowheads="1"/>
          </p:cNvSpPr>
          <p:nvPr/>
        </p:nvSpPr>
        <p:spPr bwMode="auto">
          <a:xfrm>
            <a:off x="4518025" y="5149850"/>
            <a:ext cx="7635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69" name="Rectangle 1973"/>
          <p:cNvSpPr>
            <a:spLocks noChangeArrowheads="1"/>
          </p:cNvSpPr>
          <p:nvPr/>
        </p:nvSpPr>
        <p:spPr bwMode="auto">
          <a:xfrm>
            <a:off x="3752850" y="5149850"/>
            <a:ext cx="76517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70" name="Rectangle 1972"/>
          <p:cNvSpPr>
            <a:spLocks noChangeArrowheads="1"/>
          </p:cNvSpPr>
          <p:nvPr/>
        </p:nvSpPr>
        <p:spPr bwMode="auto">
          <a:xfrm>
            <a:off x="2987675" y="5149850"/>
            <a:ext cx="76517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21571" name="Line 1977"/>
          <p:cNvSpPr>
            <a:spLocks noChangeShapeType="1"/>
          </p:cNvSpPr>
          <p:nvPr/>
        </p:nvSpPr>
        <p:spPr bwMode="auto">
          <a:xfrm>
            <a:off x="2987675" y="5516563"/>
            <a:ext cx="3059113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2" name="Line 1978"/>
          <p:cNvSpPr>
            <a:spLocks noChangeShapeType="1"/>
          </p:cNvSpPr>
          <p:nvPr/>
        </p:nvSpPr>
        <p:spPr bwMode="auto">
          <a:xfrm>
            <a:off x="2987675" y="1484313"/>
            <a:ext cx="0" cy="403225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3" name="Line 1979"/>
          <p:cNvSpPr>
            <a:spLocks noChangeShapeType="1"/>
          </p:cNvSpPr>
          <p:nvPr/>
        </p:nvSpPr>
        <p:spPr bwMode="auto">
          <a:xfrm>
            <a:off x="6046788" y="1484313"/>
            <a:ext cx="0" cy="403225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4" name="Line 1984"/>
          <p:cNvSpPr>
            <a:spLocks noChangeShapeType="1"/>
          </p:cNvSpPr>
          <p:nvPr/>
        </p:nvSpPr>
        <p:spPr bwMode="auto">
          <a:xfrm>
            <a:off x="3752850" y="1484313"/>
            <a:ext cx="0" cy="403225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5" name="Line 1987"/>
          <p:cNvSpPr>
            <a:spLocks noChangeShapeType="1"/>
          </p:cNvSpPr>
          <p:nvPr/>
        </p:nvSpPr>
        <p:spPr bwMode="auto">
          <a:xfrm>
            <a:off x="4518025" y="1484313"/>
            <a:ext cx="0" cy="1833562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6" name="Line 1990"/>
          <p:cNvSpPr>
            <a:spLocks noChangeShapeType="1"/>
          </p:cNvSpPr>
          <p:nvPr/>
        </p:nvSpPr>
        <p:spPr bwMode="auto">
          <a:xfrm>
            <a:off x="5281613" y="1484313"/>
            <a:ext cx="0" cy="403225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7" name="Line 2090"/>
          <p:cNvSpPr>
            <a:spLocks noChangeShapeType="1"/>
          </p:cNvSpPr>
          <p:nvPr/>
        </p:nvSpPr>
        <p:spPr bwMode="auto">
          <a:xfrm>
            <a:off x="4518025" y="3683000"/>
            <a:ext cx="0" cy="1833563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579" name="Text Box 2177"/>
          <p:cNvSpPr txBox="1">
            <a:spLocks noChangeArrowheads="1"/>
          </p:cNvSpPr>
          <p:nvPr/>
        </p:nvSpPr>
        <p:spPr bwMode="auto">
          <a:xfrm>
            <a:off x="323850" y="1685925"/>
            <a:ext cx="29162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Jeder Schüler muss </a:t>
            </a:r>
          </a:p>
          <a:p>
            <a:pPr eaLnBrk="1" hangingPunct="1"/>
            <a:r>
              <a:rPr lang="de-DE" altLang="de-DE" sz="2000" dirty="0"/>
              <a:t>i.d.R. vier Halbjahre</a:t>
            </a:r>
          </a:p>
          <a:p>
            <a:pPr eaLnBrk="1" hangingPunct="1"/>
            <a:r>
              <a:rPr lang="de-DE" altLang="de-DE" sz="2000" dirty="0"/>
              <a:t>lang besuchen:</a:t>
            </a:r>
          </a:p>
        </p:txBody>
      </p:sp>
      <p:sp>
        <p:nvSpPr>
          <p:cNvPr id="21580" name="Text Box 2178"/>
          <p:cNvSpPr txBox="1">
            <a:spLocks noChangeArrowheads="1"/>
          </p:cNvSpPr>
          <p:nvPr/>
        </p:nvSpPr>
        <p:spPr bwMode="auto">
          <a:xfrm>
            <a:off x="2971800" y="1125538"/>
            <a:ext cx="300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DE" altLang="de-DE" sz="1800" b="1"/>
              <a:t> Hj.1    Hj. 2     Hj. 3     Hj. 4</a:t>
            </a:r>
          </a:p>
        </p:txBody>
      </p:sp>
      <p:sp>
        <p:nvSpPr>
          <p:cNvPr id="21581" name="Text Box 2179"/>
          <p:cNvSpPr txBox="1">
            <a:spLocks noChangeArrowheads="1"/>
          </p:cNvSpPr>
          <p:nvPr/>
        </p:nvSpPr>
        <p:spPr bwMode="auto">
          <a:xfrm>
            <a:off x="468312" y="620713"/>
            <a:ext cx="7200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Belegpflicht als Leistungs- oder Basisfach</a:t>
            </a:r>
          </a:p>
        </p:txBody>
      </p:sp>
      <p:sp>
        <p:nvSpPr>
          <p:cNvPr id="2" name="Gleichschenkliges Dreieck 1"/>
          <p:cNvSpPr/>
          <p:nvPr/>
        </p:nvSpPr>
        <p:spPr bwMode="auto">
          <a:xfrm>
            <a:off x="2970213" y="4783137"/>
            <a:ext cx="397668" cy="884238"/>
          </a:xfrm>
          <a:prstGeom prst="triangl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Gleichschenkliges Dreieck 2"/>
          <p:cNvSpPr/>
          <p:nvPr/>
        </p:nvSpPr>
        <p:spPr bwMode="auto">
          <a:xfrm>
            <a:off x="2978815" y="4779349"/>
            <a:ext cx="3060000" cy="360000"/>
          </a:xfrm>
          <a:prstGeom prst="triangle">
            <a:avLst>
              <a:gd name="adj" fmla="val 100000"/>
            </a:avLst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9211" name="Text Box 1883"/>
          <p:cNvSpPr txBox="1">
            <a:spLocks noChangeArrowheads="1"/>
          </p:cNvSpPr>
          <p:nvPr/>
        </p:nvSpPr>
        <p:spPr bwMode="auto">
          <a:xfrm>
            <a:off x="2770770" y="1484313"/>
            <a:ext cx="3492921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Deutsch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1. Fremdsprache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BK oder Musik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Geschichte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Geographie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Gemeinschaftskunde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Religion oder Ethik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Mathematik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1. Naturwissenschaft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endParaRPr lang="de-DE" altLang="de-DE" sz="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de-DE" altLang="de-DE" sz="1350" dirty="0">
                <a:ea typeface="Times New Roman" panose="02020603050405020304" pitchFamily="18" charset="0"/>
                <a:cs typeface="Arial" panose="020B0604020202020204" pitchFamily="34" charset="0"/>
              </a:rPr>
              <a:t>2. Naturwissenschaft</a:t>
            </a:r>
            <a:r>
              <a:rPr lang="de-DE" altLang="de-DE" sz="135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de-DE" altLang="de-DE" sz="1350" dirty="0">
                <a:ea typeface="Times New Roman" panose="02020603050405020304" pitchFamily="18" charset="0"/>
                <a:cs typeface="Arial" panose="020B0604020202020204" pitchFamily="34" charset="0"/>
              </a:rPr>
              <a:t>2. Fremdsprache</a:t>
            </a:r>
          </a:p>
          <a:p>
            <a:pPr algn="ctr">
              <a:spcBef>
                <a:spcPct val="20000"/>
              </a:spcBef>
            </a:pPr>
            <a:r>
              <a:rPr lang="de-DE" altLang="de-DE" sz="2000" dirty="0">
                <a:ea typeface="Times New Roman" panose="02020603050405020304" pitchFamily="18" charset="0"/>
                <a:cs typeface="Arial" panose="020B0604020202020204" pitchFamily="34" charset="0"/>
              </a:rPr>
              <a:t>Sport</a:t>
            </a: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de-DE" altLang="de-DE" sz="2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1042988" y="1125538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Abwählbare Fächer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1187450" y="1844675"/>
            <a:ext cx="5761038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Man kann also folgende Fächer abwählen: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maximal zwei Fremdsprachen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maximal zwei Naturwissenschaften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Musik oder BK</a:t>
            </a:r>
          </a:p>
        </p:txBody>
      </p:sp>
    </p:spTree>
  </p:cSld>
  <p:clrMapOvr>
    <a:masterClrMapping/>
  </p:clrMapOvr>
  <p:transition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71600" y="990046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b="1" dirty="0"/>
              <a:t>Wirtschaft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55576" y="1525429"/>
            <a:ext cx="817252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kann (nur) als 5-stündiges Leistungsfach gewählt werden.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wird dem gesellschaftswissenschaftlichen Aufgabenfeld II 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     zugeordnet.</a:t>
            </a:r>
          </a:p>
          <a:p>
            <a:pPr eaLnBrk="1" hangingPunct="1">
              <a:spcBef>
                <a:spcPct val="0"/>
              </a:spcBef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Wer Leistungsfach Wirtschaft wählt, muss nur je ein Halbjahr Gemeinschaftskunde (1. Halbjahr) und Geographie (3. Halbjahr) besuchen.</a:t>
            </a:r>
          </a:p>
          <a:p>
            <a:pPr eaLnBrk="1" hangingPunct="1">
              <a:spcBef>
                <a:spcPct val="0"/>
              </a:spcBef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Wer aber seine mündliche Prüfung in Geographie und Gemeinschaftskunde ablegen möchte, muss alle Halbjahre besuchen. In der Prüfung wird eines der Fächer als Schwerpunktfach gewählt. </a:t>
            </a:r>
            <a:endParaRPr lang="de-DE" altLang="de-DE" sz="2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Fächer und Kurse</a:t>
            </a:r>
          </a:p>
        </p:txBody>
      </p:sp>
    </p:spTree>
  </p:cSld>
  <p:clrMapOvr>
    <a:masterClrMapping/>
  </p:clrMapOvr>
  <p:transition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15"/>
          <p:cNvSpPr>
            <a:spLocks noChangeArrowheads="1" noChangeShapeType="1" noTextEdit="1"/>
          </p:cNvSpPr>
          <p:nvPr/>
        </p:nvSpPr>
        <p:spPr bwMode="auto">
          <a:xfrm>
            <a:off x="1476375" y="2276475"/>
            <a:ext cx="6048375" cy="2592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Klausuren</a:t>
            </a:r>
          </a:p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und andere</a:t>
            </a:r>
          </a:p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Leistungsnachweise</a:t>
            </a:r>
          </a:p>
        </p:txBody>
      </p:sp>
      <p:sp>
        <p:nvSpPr>
          <p:cNvPr id="28675" name="Text Box 16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77" name="Group 137"/>
          <p:cNvGraphicFramePr>
            <a:graphicFrameLocks noGrp="1"/>
          </p:cNvGraphicFramePr>
          <p:nvPr/>
        </p:nvGraphicFramePr>
        <p:xfrm>
          <a:off x="900113" y="1773238"/>
          <a:ext cx="7696200" cy="1016000"/>
        </p:xfrm>
        <a:graphic>
          <a:graphicData uri="http://schemas.openxmlformats.org/drawingml/2006/table">
            <a:tbl>
              <a:tblPr/>
              <a:tblGrid>
                <a:gridCol w="904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Punkte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sehr 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5969" name="Text Box 129"/>
          <p:cNvSpPr txBox="1">
            <a:spLocks noChangeArrowheads="1"/>
          </p:cNvSpPr>
          <p:nvPr/>
        </p:nvSpPr>
        <p:spPr bwMode="auto">
          <a:xfrm>
            <a:off x="971550" y="3429000"/>
            <a:ext cx="597671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3300"/>
                </a:solidFill>
              </a:rPr>
              <a:t>Kurse mit 00 Punkten gelten als nicht besucht.                                    </a:t>
            </a:r>
            <a:r>
              <a:rPr lang="de-DE" altLang="de-DE" sz="2000" b="1" dirty="0">
                <a:solidFill>
                  <a:srgbClr val="FF3300"/>
                </a:solidFill>
                <a:sym typeface="Symbol" panose="05050102010706020507" pitchFamily="18" charset="2"/>
              </a:rPr>
              <a:t> u.U. Nichtzulassung zur Abiturprüfung</a:t>
            </a:r>
            <a:r>
              <a:rPr lang="de-DE" altLang="de-DE" sz="20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5970" name="Text Box 130"/>
          <p:cNvSpPr txBox="1">
            <a:spLocks noChangeArrowheads="1"/>
          </p:cNvSpPr>
          <p:nvPr/>
        </p:nvSpPr>
        <p:spPr bwMode="auto">
          <a:xfrm>
            <a:off x="977900" y="4508500"/>
            <a:ext cx="7391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6600"/>
                </a:solidFill>
              </a:rPr>
              <a:t>Kurse mit weniger als 05 Punkten werden als „unterbelegt“ bezeichnet.                                                                                         </a:t>
            </a:r>
            <a:r>
              <a:rPr lang="de-DE" altLang="de-DE" sz="2000" b="1" dirty="0">
                <a:solidFill>
                  <a:srgbClr val="FF6600"/>
                </a:solidFill>
                <a:sym typeface="Symbol" panose="05050102010706020507" pitchFamily="18" charset="2"/>
              </a:rPr>
              <a:t> u.U. Nichtzulassung zur Abiturprüfung oder Nichtzuerkennung der allgemeinen Hochschulreife</a:t>
            </a:r>
            <a:r>
              <a:rPr lang="de-DE" altLang="de-DE" sz="2000" dirty="0">
                <a:solidFill>
                  <a:schemeClr val="bg1"/>
                </a:solidFill>
                <a:sym typeface="Symbol" panose="05050102010706020507" pitchFamily="18" charset="2"/>
              </a:rPr>
              <a:t> </a:t>
            </a:r>
            <a:endParaRPr lang="de-DE" altLang="de-DE" sz="2000" dirty="0">
              <a:solidFill>
                <a:schemeClr val="bg1"/>
              </a:solidFill>
            </a:endParaRPr>
          </a:p>
        </p:txBody>
      </p:sp>
      <p:sp>
        <p:nvSpPr>
          <p:cNvPr id="29746" name="Text Box 132"/>
          <p:cNvSpPr txBox="1">
            <a:spLocks noChangeArrowheads="1"/>
          </p:cNvSpPr>
          <p:nvPr/>
        </p:nvSpPr>
        <p:spPr bwMode="auto">
          <a:xfrm>
            <a:off x="900113" y="955675"/>
            <a:ext cx="424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Punkte statt Noten</a:t>
            </a:r>
          </a:p>
        </p:txBody>
      </p:sp>
      <p:sp>
        <p:nvSpPr>
          <p:cNvPr id="29747" name="Text Box 140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  <p:graphicFrame>
        <p:nvGraphicFramePr>
          <p:cNvPr id="36027" name="Group 187"/>
          <p:cNvGraphicFramePr>
            <a:graphicFrameLocks noGrp="1"/>
          </p:cNvGraphicFramePr>
          <p:nvPr/>
        </p:nvGraphicFramePr>
        <p:xfrm>
          <a:off x="900113" y="1773238"/>
          <a:ext cx="7696200" cy="1016000"/>
        </p:xfrm>
        <a:graphic>
          <a:graphicData uri="http://schemas.openxmlformats.org/drawingml/2006/table">
            <a:tbl>
              <a:tblPr/>
              <a:tblGrid>
                <a:gridCol w="904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Punkte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sehr 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6074" name="Group 234"/>
          <p:cNvGraphicFramePr>
            <a:graphicFrameLocks noGrp="1"/>
          </p:cNvGraphicFramePr>
          <p:nvPr/>
        </p:nvGraphicFramePr>
        <p:xfrm>
          <a:off x="900113" y="1773238"/>
          <a:ext cx="7696200" cy="1016000"/>
        </p:xfrm>
        <a:graphic>
          <a:graphicData uri="http://schemas.openxmlformats.org/drawingml/2006/table">
            <a:tbl>
              <a:tblPr/>
              <a:tblGrid>
                <a:gridCol w="904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1751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Punkte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sehr 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6077" name="Group 237"/>
          <p:cNvGrpSpPr>
            <a:grpSpLocks/>
          </p:cNvGrpSpPr>
          <p:nvPr/>
        </p:nvGrpSpPr>
        <p:grpSpPr bwMode="auto">
          <a:xfrm>
            <a:off x="6443663" y="1231900"/>
            <a:ext cx="2449512" cy="469900"/>
            <a:chOff x="4059" y="776"/>
            <a:chExt cx="1543" cy="296"/>
          </a:xfrm>
        </p:grpSpPr>
        <p:sp>
          <p:nvSpPr>
            <p:cNvPr id="29841" name="AutoShape 235"/>
            <p:cNvSpPr>
              <a:spLocks/>
            </p:cNvSpPr>
            <p:nvPr/>
          </p:nvSpPr>
          <p:spPr bwMode="auto">
            <a:xfrm rot="5400000">
              <a:off x="4694" y="391"/>
              <a:ext cx="46" cy="1316"/>
            </a:xfrm>
            <a:prstGeom prst="leftBrace">
              <a:avLst>
                <a:gd name="adj1" fmla="val 238406"/>
                <a:gd name="adj2" fmla="val 50000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29842" name="Text Box 236"/>
            <p:cNvSpPr txBox="1">
              <a:spLocks noChangeArrowheads="1"/>
            </p:cNvSpPr>
            <p:nvPr/>
          </p:nvSpPr>
          <p:spPr bwMode="auto">
            <a:xfrm>
              <a:off x="4286" y="776"/>
              <a:ext cx="13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2000">
                  <a:solidFill>
                    <a:srgbClr val="FF6600"/>
                  </a:solidFill>
                </a:rPr>
                <a:t>unterbelegt</a:t>
              </a: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69" grpId="0"/>
      <p:bldP spid="3597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079500" y="955675"/>
            <a:ext cx="577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Klausuren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079500" y="4100513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In den Basisfächern wird in jedem Schulhalbjahr mindestens 1 Klausur geschrieben.</a:t>
            </a:r>
          </a:p>
        </p:txBody>
      </p:sp>
      <p:grpSp>
        <p:nvGrpSpPr>
          <p:cNvPr id="30724" name="Group 7"/>
          <p:cNvGrpSpPr>
            <a:grpSpLocks/>
          </p:cNvGrpSpPr>
          <p:nvPr/>
        </p:nvGrpSpPr>
        <p:grpSpPr bwMode="auto">
          <a:xfrm>
            <a:off x="0" y="6459538"/>
            <a:ext cx="1219200" cy="398462"/>
            <a:chOff x="0" y="4069"/>
            <a:chExt cx="768" cy="251"/>
          </a:xfrm>
        </p:grpSpPr>
        <p:pic>
          <p:nvPicPr>
            <p:cNvPr id="30731" name="Picture 8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2" name="Text Box 9"/>
            <p:cNvSpPr txBox="1">
              <a:spLocks noChangeArrowheads="1"/>
            </p:cNvSpPr>
            <p:nvPr/>
          </p:nvSpPr>
          <p:spPr bwMode="auto">
            <a:xfrm>
              <a:off x="0" y="4176"/>
              <a:ext cx="768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900" b="1"/>
                <a:t>Gymnasium Lorch</a:t>
              </a:r>
            </a:p>
          </p:txBody>
        </p:sp>
      </p:grpSp>
      <p:grpSp>
        <p:nvGrpSpPr>
          <p:cNvPr id="30725" name="Group 10"/>
          <p:cNvGrpSpPr>
            <a:grpSpLocks/>
          </p:cNvGrpSpPr>
          <p:nvPr/>
        </p:nvGrpSpPr>
        <p:grpSpPr bwMode="auto">
          <a:xfrm>
            <a:off x="0" y="6459538"/>
            <a:ext cx="1219200" cy="498475"/>
            <a:chOff x="0" y="4069"/>
            <a:chExt cx="768" cy="314"/>
          </a:xfrm>
        </p:grpSpPr>
        <p:pic>
          <p:nvPicPr>
            <p:cNvPr id="30729" name="Picture 11" descr="neuba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69"/>
              <a:ext cx="768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0" name="Text Box 12"/>
            <p:cNvSpPr txBox="1">
              <a:spLocks noChangeArrowheads="1"/>
            </p:cNvSpPr>
            <p:nvPr/>
          </p:nvSpPr>
          <p:spPr bwMode="auto">
            <a:xfrm>
              <a:off x="0" y="4152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1800" b="1"/>
                <a:t>F2</a:t>
              </a:r>
              <a:r>
                <a:rPr lang="de-DE" altLang="de-DE" sz="900" b="1"/>
                <a:t>Lorch</a:t>
              </a:r>
            </a:p>
          </p:txBody>
        </p:sp>
      </p:grp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1068388" y="5153025"/>
            <a:ext cx="7391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Sport ist ein Sonderfall.</a:t>
            </a:r>
          </a:p>
          <a:p>
            <a:pPr eaLnBrk="1" hangingPunct="1"/>
            <a:r>
              <a:rPr lang="de-DE" altLang="de-DE" sz="2000" dirty="0"/>
              <a:t>(</a:t>
            </a:r>
            <a:r>
              <a:rPr lang="de-DE" altLang="de-DE" sz="2000" b="1" dirty="0"/>
              <a:t>LF</a:t>
            </a:r>
            <a:r>
              <a:rPr lang="de-DE" altLang="de-DE" sz="2000" dirty="0"/>
              <a:t>: 1-2-1-1, </a:t>
            </a:r>
            <a:r>
              <a:rPr lang="de-DE" altLang="de-DE" sz="2000" b="1" dirty="0"/>
              <a:t>BF</a:t>
            </a:r>
            <a:r>
              <a:rPr lang="de-DE" altLang="de-DE" sz="2000" dirty="0"/>
              <a:t>: 1-1-1-0)</a:t>
            </a:r>
          </a:p>
        </p:txBody>
      </p:sp>
      <p:sp>
        <p:nvSpPr>
          <p:cNvPr id="30727" name="Text Box 15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1079500" y="1890713"/>
            <a:ext cx="73914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In den Leistungsfächern werden</a:t>
            </a:r>
          </a:p>
          <a:p>
            <a:pPr lvl="1" eaLnBrk="1" hangingPunct="1">
              <a:buFontTx/>
              <a:buChar char="•"/>
            </a:pPr>
            <a:r>
              <a:rPr lang="de-DE" altLang="de-DE" sz="2000" dirty="0"/>
              <a:t> in Hj.1 – </a:t>
            </a:r>
            <a:r>
              <a:rPr lang="de-DE" altLang="de-DE" sz="2000" dirty="0" err="1"/>
              <a:t>Hj</a:t>
            </a:r>
            <a:r>
              <a:rPr lang="de-DE" altLang="de-DE" sz="2000" dirty="0"/>
              <a:t>. 3 jeweils mindestens 2 Klausuren,</a:t>
            </a:r>
          </a:p>
          <a:p>
            <a:pPr lvl="1" eaLnBrk="1" hangingPunct="1">
              <a:buFontTx/>
              <a:buChar char="•"/>
            </a:pPr>
            <a:r>
              <a:rPr lang="de-DE" altLang="de-DE" sz="2000" dirty="0"/>
              <a:t> in </a:t>
            </a:r>
            <a:r>
              <a:rPr lang="de-DE" altLang="de-DE" sz="2000" dirty="0" err="1"/>
              <a:t>Hj</a:t>
            </a:r>
            <a:r>
              <a:rPr lang="de-DE" altLang="de-DE" sz="2000" dirty="0"/>
              <a:t>. 4 mindestens 1 Klausur</a:t>
            </a:r>
          </a:p>
          <a:p>
            <a:pPr eaLnBrk="1" hangingPunct="1"/>
            <a:r>
              <a:rPr lang="de-DE" altLang="de-DE" sz="2000" dirty="0"/>
              <a:t>     geschrieben.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  <p:bldP spid="36877" grpId="0" autoUpdateAnimBg="0"/>
      <p:bldP spid="3688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395288" y="1171575"/>
            <a:ext cx="8748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GFS = Gleichwertige Feststellung von Schülerleistungen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55576" y="1772816"/>
            <a:ext cx="777686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Jeder Schüler ist verpflichtet, in den ersten drei Schulhalbjahren </a:t>
            </a:r>
            <a:r>
              <a:rPr lang="de-DE" altLang="de-DE" sz="2000" b="1" dirty="0"/>
              <a:t>drei</a:t>
            </a:r>
            <a:r>
              <a:rPr lang="de-DE" altLang="de-DE" sz="2000" dirty="0"/>
              <a:t> klausuräquivalente Leistungsnachweise in jeweils verschiedenen Fächern zu erbringen. 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Dies können sein: Schriftliche Hausarbeiten, Projekte, </a:t>
            </a:r>
            <a:r>
              <a:rPr lang="de-DE" altLang="de-DE" sz="2000" dirty="0" err="1"/>
              <a:t>experim</a:t>
            </a:r>
            <a:r>
              <a:rPr lang="de-DE" altLang="de-DE" sz="2000" dirty="0"/>
              <a:t>. Arbeiten in den Naturwissenschaften, Referate und Präsentationen, mündliche Prüfungen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Eine GFS zählt wie eine Klausur.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 Wahl erfolgt binnen der ersten sechs Schulwochen im ersten Schulhalbjahr.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Es besteht das Recht auf eine vierte GFS in einem weiteren Fach. Dieses muss spätestens mit dem Eintritt in das vierte Schulhalbjahr gewählt werden. </a:t>
            </a:r>
          </a:p>
        </p:txBody>
      </p:sp>
      <p:sp>
        <p:nvSpPr>
          <p:cNvPr id="31748" name="Text Box 17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066800" y="947738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Seminarkurs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827584" y="1846461"/>
            <a:ext cx="7378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Im Mittelpunkt steht die intensive Einübung studien- bzw. berufsvorbereitender Arbeitsmethoden, vor allem selbstgesteuertes Lernen.                                              </a:t>
            </a:r>
            <a:endParaRPr lang="de-DE" altLang="de-DE" sz="1200" dirty="0"/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827584" y="3573463"/>
            <a:ext cx="820891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/>
              <a:t>Fächerübergreifende Themenstellung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/>
              <a:t> </a:t>
            </a:r>
            <a:r>
              <a:rPr lang="de-DE" altLang="de-DE" sz="1400" dirty="0"/>
              <a:t> </a:t>
            </a:r>
            <a:endParaRPr lang="de-DE" altLang="de-DE" sz="2000" dirty="0"/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/>
              <a:t>Bekanntgabe des übergeordneten Seminarkursthemas: Ende Kl. 10</a:t>
            </a:r>
          </a:p>
          <a:p>
            <a:pPr eaLnBrk="1" hangingPunct="1">
              <a:spcBef>
                <a:spcPct val="0"/>
              </a:spcBef>
            </a:pPr>
            <a:endParaRPr lang="de-DE" altLang="de-DE" sz="2000" dirty="0"/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/>
              <a:t>Wahl des vom Schüler zu bearbeitenden Einzelthemas: Hj.1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844785" y="5346279"/>
            <a:ext cx="7378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Der leitende Kollege legt fest, welchem Aufgabenfeld die Schülerarbeit zugeordnet wird.</a:t>
            </a:r>
            <a:endParaRPr lang="de-DE" altLang="de-DE" sz="1200" dirty="0"/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827981" y="3068638"/>
            <a:ext cx="77044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Zeitlicher Umfang: 2 Halbjahre mit i.d.R. drei Wochenstunden</a:t>
            </a:r>
            <a:endParaRPr lang="de-DE" altLang="de-DE" sz="1200" dirty="0"/>
          </a:p>
        </p:txBody>
      </p:sp>
      <p:sp>
        <p:nvSpPr>
          <p:cNvPr id="33799" name="Text Box 20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utoUpdateAnimBg="0"/>
      <p:bldP spid="78858" grpId="0" autoUpdateAnimBg="0"/>
      <p:bldP spid="7886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10"/>
          <p:cNvSpPr>
            <a:spLocks noChangeArrowheads="1" noChangeShapeType="1" noTextEdit="1"/>
          </p:cNvSpPr>
          <p:nvPr/>
        </p:nvSpPr>
        <p:spPr bwMode="auto">
          <a:xfrm>
            <a:off x="1908175" y="2492375"/>
            <a:ext cx="4968875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Vorbemerkungen</a:t>
            </a:r>
          </a:p>
        </p:txBody>
      </p:sp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1263650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Seminarkurs </a:t>
            </a:r>
          </a:p>
        </p:txBody>
      </p:sp>
      <p:sp>
        <p:nvSpPr>
          <p:cNvPr id="34821" name="Text Box 67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Klausuren und andere Leistungsnachweise</a:t>
            </a:r>
          </a:p>
        </p:txBody>
      </p:sp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xmlns="" id="{F8455BD4-0645-44D1-9B3C-9D3A8373EA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5" r="8263"/>
          <a:stretch/>
        </p:blipFill>
        <p:spPr>
          <a:xfrm>
            <a:off x="683568" y="836712"/>
            <a:ext cx="7956500" cy="551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585404"/>
      </p:ext>
    </p:extLst>
  </p:cSld>
  <p:clrMapOvr>
    <a:masterClrMapping/>
  </p:clrMapOvr>
  <p:transition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1263650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Seminarkurs 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1066800" y="2132856"/>
            <a:ext cx="73787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Bestandteil des Seminarkurses: </a:t>
            </a:r>
          </a:p>
          <a:p>
            <a:pPr eaLnBrk="1" hangingPunct="1"/>
            <a:r>
              <a:rPr lang="de-DE" altLang="de-DE" sz="2000" dirty="0">
                <a:sym typeface="Symbol" panose="05050102010706020507" pitchFamily="18" charset="2"/>
              </a:rPr>
              <a:t>     Kursteilnahme, Dokumentation, Kolloquium </a:t>
            </a:r>
            <a:endParaRPr lang="de-DE" altLang="de-DE" sz="2000" b="1" dirty="0"/>
          </a:p>
        </p:txBody>
      </p:sp>
      <p:sp>
        <p:nvSpPr>
          <p:cNvPr id="79938" name="Rectangle 66"/>
          <p:cNvSpPr>
            <a:spLocks noChangeArrowheads="1"/>
          </p:cNvSpPr>
          <p:nvPr/>
        </p:nvSpPr>
        <p:spPr bwMode="auto">
          <a:xfrm>
            <a:off x="1042988" y="3425824"/>
            <a:ext cx="7391400" cy="1706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Bewertung: Gesamtnote aus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			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Notenpunkten für die beiden halbjährigen Kurse (50%)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schriftliche Dokumentation (25%)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  Kolloquium (25%)   	</a:t>
            </a:r>
          </a:p>
        </p:txBody>
      </p:sp>
      <p:sp>
        <p:nvSpPr>
          <p:cNvPr id="34821" name="Text Box 67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3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1066800" y="112395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Besondere Lernleistung (BLL)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1045652" y="1844824"/>
            <a:ext cx="7162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Der Seminarkurs zählt als besondere Lernleistung (BLL). </a:t>
            </a: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066800" y="2420888"/>
            <a:ext cx="696158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/>
              <a:t>Alternativ kann eine den Anforderungen der Oberstufe und der Abiturprüfung genügende, geeignete Arbeit erbracht werden, aus: </a:t>
            </a:r>
          </a:p>
          <a:p>
            <a:pPr eaLnBrk="1" hangingPunct="1">
              <a:spcBef>
                <a:spcPct val="0"/>
              </a:spcBef>
            </a:pPr>
            <a:endParaRPr lang="de-DE" altLang="de-DE" sz="2000" dirty="0"/>
          </a:p>
          <a:p>
            <a:pPr marL="1085850" lvl="1" indent="-342900" eaLnBrk="1" hangingPunct="1">
              <a:spcBef>
                <a:spcPct val="0"/>
              </a:spcBef>
              <a:buFontTx/>
              <a:buChar char="-"/>
            </a:pPr>
            <a:r>
              <a:rPr lang="de-DE" altLang="de-DE" sz="2000" dirty="0"/>
              <a:t>Wettbewerb,</a:t>
            </a:r>
          </a:p>
          <a:p>
            <a:pPr marL="1085850" lvl="1" indent="-342900" eaLnBrk="1" hangingPunct="1">
              <a:spcBef>
                <a:spcPct val="0"/>
              </a:spcBef>
              <a:buFontTx/>
              <a:buChar char="-"/>
            </a:pPr>
            <a:r>
              <a:rPr lang="de-DE" altLang="de-DE" sz="2000" dirty="0"/>
              <a:t>Schülerstudium,</a:t>
            </a:r>
          </a:p>
          <a:p>
            <a:pPr marL="1085850" lvl="1" indent="-342900" eaLnBrk="1" hangingPunct="1">
              <a:spcBef>
                <a:spcPct val="0"/>
              </a:spcBef>
              <a:buFontTx/>
              <a:buChar char="-"/>
            </a:pPr>
            <a:r>
              <a:rPr lang="de-DE" altLang="de-DE" sz="2000" dirty="0"/>
              <a:t>Praktikum,</a:t>
            </a:r>
          </a:p>
          <a:p>
            <a:pPr marL="1085850" lvl="1" indent="-342900" eaLnBrk="1" hangingPunct="1">
              <a:spcBef>
                <a:spcPct val="0"/>
              </a:spcBef>
              <a:buFontTx/>
              <a:buChar char="-"/>
            </a:pPr>
            <a:r>
              <a:rPr lang="de-DE" altLang="de-DE" sz="2000" dirty="0"/>
              <a:t>gesellschaftliches Engagement in Gremien.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endParaRPr lang="de-DE" altLang="de-DE" sz="2000" dirty="0"/>
          </a:p>
          <a:p>
            <a:pPr marL="342900" indent="-342900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de-DE" altLang="de-DE" sz="2000" dirty="0"/>
              <a:t>Sie müssen schulischen Referenzfächern zugeordnet werden können. 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066800" y="1093788"/>
            <a:ext cx="72496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Besondere Lernleistung (BLL) - Abrechnung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079500" y="1981200"/>
            <a:ext cx="7378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/>
              <a:t>Die Besondere Lernleistung kann (je nach Thema und erreichtem Notendurchschnitt) eingebracht werden:</a:t>
            </a:r>
            <a:endParaRPr lang="de-DE" altLang="de-DE" sz="1200"/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1042988" y="2852738"/>
            <a:ext cx="756146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Als Ersatz für ein mündliche Prüfungsfach (wobei die Prüfung dann schon am Ende von </a:t>
            </a:r>
            <a:r>
              <a:rPr lang="de-DE" altLang="de-DE" sz="2000" dirty="0" err="1"/>
              <a:t>Hj</a:t>
            </a:r>
            <a:r>
              <a:rPr lang="de-DE" altLang="de-DE" sz="2000" dirty="0"/>
              <a:t>. 2 stattfindet).</a:t>
            </a:r>
          </a:p>
          <a:p>
            <a:pPr marL="0" indent="0" eaLnBrk="1" hangingPunct="1"/>
            <a:r>
              <a:rPr lang="de-DE" altLang="de-DE" sz="2000" dirty="0"/>
              <a:t>oder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In doppelter Wertung in Block I</a:t>
            </a:r>
            <a:endParaRPr lang="de-DE" altLang="de-DE" sz="1200" dirty="0"/>
          </a:p>
        </p:txBody>
      </p:sp>
      <p:sp>
        <p:nvSpPr>
          <p:cNvPr id="80931" name="Text Box 35"/>
          <p:cNvSpPr txBox="1">
            <a:spLocks noChangeArrowheads="1"/>
          </p:cNvSpPr>
          <p:nvPr/>
        </p:nvSpPr>
        <p:spPr bwMode="auto">
          <a:xfrm>
            <a:off x="1079500" y="4798789"/>
            <a:ext cx="7378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Die Entscheidung, ob und wie die BLL eingebracht wird, trifft der Schüler erst bei der Bekanntgabe der Noten des schriftlichen Abiturs, d.h. eine Woche vor dem Mündlichen.</a:t>
            </a:r>
            <a:endParaRPr lang="de-DE" altLang="de-DE" sz="1200" dirty="0"/>
          </a:p>
        </p:txBody>
      </p:sp>
      <p:sp>
        <p:nvSpPr>
          <p:cNvPr id="36870" name="Text Box 4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Klausuren und andere Leistungsnachweise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9" grpId="0" autoUpdateAnimBg="0"/>
      <p:bldP spid="80931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5"/>
          <p:cNvSpPr>
            <a:spLocks noChangeArrowheads="1" noChangeShapeType="1" noTextEdit="1"/>
          </p:cNvSpPr>
          <p:nvPr/>
        </p:nvSpPr>
        <p:spPr bwMode="auto">
          <a:xfrm>
            <a:off x="2051050" y="2492375"/>
            <a:ext cx="4968875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Die Abiturprüfung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861391" y="1484784"/>
            <a:ext cx="7887073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Abiturprüfung findet im 4. Halbjahr statt.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gliedert sich in einen schriftlichen und einen mündlichen Teil.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besteht aus 5 Prüfungsfächern: 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altLang="de-DE" sz="2000" dirty="0">
                <a:sym typeface="Symbol" panose="05050102010706020507" pitchFamily="18" charset="2"/>
              </a:rPr>
              <a:t>3 schriftliche Prüfungen in den drei Leistungsfächern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altLang="de-DE" sz="2000" dirty="0">
                <a:sym typeface="Symbol" panose="05050102010706020507" pitchFamily="18" charset="2"/>
              </a:rPr>
              <a:t>2 mündliche Prüfungen in Basis- oder Wahlfächern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Durch die Wahl der 5 Prüfungsfächer müssen alle 3 Aufgaben-felder abgedeckt werden.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Deutsch und Mathematik müssen geprüft werden.</a:t>
            </a:r>
          </a:p>
          <a:p>
            <a:pPr marL="0" indent="0" eaLnBrk="1" hangingPunct="1">
              <a:spcBef>
                <a:spcPct val="0"/>
              </a:spcBef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In den Prüfungsfächern müssen die Kurse aller 4 Halbjahre        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     besucht werden.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 </a:t>
            </a:r>
          </a:p>
          <a:p>
            <a:pPr marL="800100" lvl="1" indent="-342900" eaLnBrk="1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971550" y="908720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Allgemeines zur Abiturprüfung</a:t>
            </a:r>
          </a:p>
        </p:txBody>
      </p:sp>
    </p:spTree>
  </p:cSld>
  <p:clrMapOvr>
    <a:masterClrMapping/>
  </p:clrMapOvr>
  <p:transition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971550" y="955576"/>
            <a:ext cx="5400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schriftlichen Prüfungen</a:t>
            </a: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611561" y="1639828"/>
            <a:ext cx="792088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erfolgt in allen drei Leistungsfächern.   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e-DE" altLang="de-DE" sz="2000" dirty="0">
                <a:sym typeface="Symbol" panose="05050102010706020507" pitchFamily="18" charset="2"/>
              </a:rPr>
              <a:t>   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Aufgaben werden zentral vom Kultusministerium gestellt.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In den Fächern BK, Musik und Sport besteht die schriftliche Prüfung aus schriftlichen und fachpraktischen Anteilen (1:1).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In einer modernen Fremdsprache besteht die schriftliche Prüfung aus einem schriftlichen Teil und einer Kommunikationsprüfung (2:1).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Bearbeitungszeit liegt zwischen 240 und 315 Min.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838200" y="3489325"/>
            <a:ext cx="805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de-DE" altLang="de-DE" sz="200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39941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971550" y="980728"/>
            <a:ext cx="41765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mündlichen Prüfungen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611560" y="1700808"/>
            <a:ext cx="820891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Verbindliche Festlegung am ersten Tag des 4. Halbjahres.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Es sind 20-minütige klassische mündliche Prüfungen.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Eine dieser Prüfungen kann u.U. durch Einbringen einer BLL ersetzt werden.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mündliche Prüfung in den Fächern BK und Musik </a:t>
            </a:r>
            <a:r>
              <a:rPr lang="de-DE" altLang="de-DE" sz="2000" u="sng" dirty="0">
                <a:sym typeface="Symbol" panose="05050102010706020507" pitchFamily="18" charset="2"/>
              </a:rPr>
              <a:t>kann </a:t>
            </a:r>
            <a:r>
              <a:rPr lang="de-DE" altLang="de-DE" sz="2000" dirty="0">
                <a:sym typeface="Symbol" panose="05050102010706020507" pitchFamily="18" charset="2"/>
              </a:rPr>
              <a:t>fachpraktische Anteile enthalten, im Fach Sport </a:t>
            </a:r>
            <a:r>
              <a:rPr lang="de-DE" altLang="de-DE" sz="2000" u="sng" dirty="0">
                <a:sym typeface="Symbol" panose="05050102010706020507" pitchFamily="18" charset="2"/>
              </a:rPr>
              <a:t>muss</a:t>
            </a:r>
            <a:r>
              <a:rPr lang="de-DE" altLang="de-DE" sz="2000" dirty="0">
                <a:sym typeface="Symbol" panose="05050102010706020507" pitchFamily="18" charset="2"/>
              </a:rPr>
              <a:t> sie diese enthalten.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Gemeinschaftskunde und Geographie werden zusammen geprüft. In der Prüfung wird eines der Fächer als Schwerpunktfach gewählt.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     (Bei LF GK oder </a:t>
            </a:r>
            <a:r>
              <a:rPr lang="de-DE" altLang="de-DE" sz="2000" dirty="0" err="1">
                <a:sym typeface="Symbol" panose="05050102010706020507" pitchFamily="18" charset="2"/>
              </a:rPr>
              <a:t>Geo</a:t>
            </a:r>
            <a:r>
              <a:rPr lang="de-DE" altLang="de-DE" sz="2000" dirty="0">
                <a:sym typeface="Symbol" panose="05050102010706020507" pitchFamily="18" charset="2"/>
              </a:rPr>
              <a:t>. ist keine </a:t>
            </a:r>
            <a:r>
              <a:rPr lang="de-DE" altLang="de-DE" sz="2000" dirty="0" err="1">
                <a:sym typeface="Symbol" panose="05050102010706020507" pitchFamily="18" charset="2"/>
              </a:rPr>
              <a:t>mündl</a:t>
            </a:r>
            <a:r>
              <a:rPr lang="de-DE" altLang="de-DE" sz="2000" dirty="0">
                <a:sym typeface="Symbol" panose="05050102010706020507" pitchFamily="18" charset="2"/>
              </a:rPr>
              <a:t>. Prüfung im jeweils  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     anderen Fach möglich.)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spcAft>
                <a:spcPct val="40000"/>
              </a:spcAft>
              <a:buFont typeface="Symbol" panose="05050102010706020507" pitchFamily="18" charset="2"/>
              <a:buChar char="¨"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40964" name="Rectangle 9"/>
          <p:cNvSpPr>
            <a:spLocks noChangeArrowheads="1"/>
          </p:cNvSpPr>
          <p:nvPr/>
        </p:nvSpPr>
        <p:spPr bwMode="auto">
          <a:xfrm>
            <a:off x="611188" y="4292600"/>
            <a:ext cx="798671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2000">
              <a:sym typeface="Symbol" panose="05050102010706020507" pitchFamily="18" charset="2"/>
            </a:endParaRPr>
          </a:p>
        </p:txBody>
      </p:sp>
      <p:sp>
        <p:nvSpPr>
          <p:cNvPr id="40965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971600" y="980728"/>
            <a:ext cx="577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zusätzliche mündliche Prüfung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83568" y="1772816"/>
            <a:ext cx="7453313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In den schriftlichen Prüfungsfächern kann nach Entscheidung des Schülers und / oder des Prüfungsvorsitzenden eine zusätzliche mündlichen Prüfung stattfindet.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Prüfung ist Ergänzung, keine Wiederholung der schriftlichen Prüfung.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Die schriftliche Prüfung wird 2:1 mit der mündlichen Zusatzprüfung verrechnet.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>
                <a:sym typeface="Symbol" panose="05050102010706020507" pitchFamily="18" charset="2"/>
              </a:rPr>
              <a:t>Sie wird nötig, wenn der Schüler sein Ergebnis verbessern will oder in den schriftlichen Prüfungen die vorgegebenen Mindestanforderungen nicht erreicht hat.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de-DE" altLang="de-DE" sz="2000" dirty="0">
              <a:sym typeface="Symbol" panose="05050102010706020507" pitchFamily="18" charset="2"/>
            </a:endParaRPr>
          </a:p>
        </p:txBody>
      </p:sp>
      <p:sp>
        <p:nvSpPr>
          <p:cNvPr id="43012" name="Text Box 19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9">
            <a:extLst>
              <a:ext uri="{FF2B5EF4-FFF2-40B4-BE49-F238E27FC236}">
                <a16:creationId xmlns:a16="http://schemas.microsoft.com/office/drawing/2014/main" xmlns="" id="{C6DB324F-D299-9C4D-8BD6-3B4B9934B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5" y="548680"/>
            <a:ext cx="9144877" cy="13684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" name="Rectangle 89">
            <a:extLst>
              <a:ext uri="{FF2B5EF4-FFF2-40B4-BE49-F238E27FC236}">
                <a16:creationId xmlns:a16="http://schemas.microsoft.com/office/drawing/2014/main" xmlns="" id="{F228F2D7-E0EC-BD43-BB8F-FC1E3BCCB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8" y="5500781"/>
            <a:ext cx="9144877" cy="13684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4089" name="Text Box 95"/>
          <p:cNvSpPr txBox="1">
            <a:spLocks noChangeArrowheads="1"/>
          </p:cNvSpPr>
          <p:nvPr/>
        </p:nvSpPr>
        <p:spPr bwMode="auto">
          <a:xfrm>
            <a:off x="539552" y="128588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Prüfungsfachkombinationen</a:t>
            </a:r>
          </a:p>
        </p:txBody>
      </p:sp>
      <p:sp>
        <p:nvSpPr>
          <p:cNvPr id="44094" name="Text Box 108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Die Abiturprüfung</a:t>
            </a:r>
          </a:p>
        </p:txBody>
      </p:sp>
      <p:graphicFrame>
        <p:nvGraphicFramePr>
          <p:cNvPr id="44" name="Tabel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589197"/>
              </p:ext>
            </p:extLst>
          </p:nvPr>
        </p:nvGraphicFramePr>
        <p:xfrm>
          <a:off x="179512" y="1012333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endParaRPr lang="de-D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5" name="Tabel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89296"/>
              </p:ext>
            </p:extLst>
          </p:nvPr>
        </p:nvGraphicFramePr>
        <p:xfrm>
          <a:off x="5580112" y="1012333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Beliebiges Fach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Beliebiges Fach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ysClr val="windowText" lastClr="000000"/>
                          </a:solidFill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GW</a:t>
                      </a:r>
                    </a:p>
                    <a:p>
                      <a:pPr algn="ctr"/>
                      <a:r>
                        <a:rPr lang="de-DE" sz="120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6" name="Tabel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975633"/>
              </p:ext>
            </p:extLst>
          </p:nvPr>
        </p:nvGraphicFramePr>
        <p:xfrm>
          <a:off x="179512" y="2020445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FS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7" name="Tabel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1153"/>
              </p:ext>
            </p:extLst>
          </p:nvPr>
        </p:nvGraphicFramePr>
        <p:xfrm>
          <a:off x="5580112" y="2020445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0568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8" name="Tabel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86437"/>
              </p:ext>
            </p:extLst>
          </p:nvPr>
        </p:nvGraphicFramePr>
        <p:xfrm>
          <a:off x="179512" y="3028557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9" name="Tabel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911199"/>
              </p:ext>
            </p:extLst>
          </p:nvPr>
        </p:nvGraphicFramePr>
        <p:xfrm>
          <a:off x="5580112" y="4036669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0" name="Tabel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74531"/>
              </p:ext>
            </p:extLst>
          </p:nvPr>
        </p:nvGraphicFramePr>
        <p:xfrm>
          <a:off x="179512" y="4036669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FS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1" name="Tabel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83767"/>
              </p:ext>
            </p:extLst>
          </p:nvPr>
        </p:nvGraphicFramePr>
        <p:xfrm>
          <a:off x="179512" y="5044781"/>
          <a:ext cx="4687200" cy="9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6000"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000"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Nicht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100000">
                          <a:srgbClr val="00CC0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2" name="Tabel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041583"/>
              </p:ext>
            </p:extLst>
          </p:nvPr>
        </p:nvGraphicFramePr>
        <p:xfrm>
          <a:off x="179512" y="6052893"/>
          <a:ext cx="4687200" cy="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60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FS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NW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3" name="Tabel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812429"/>
              </p:ext>
            </p:extLst>
          </p:nvPr>
        </p:nvGraphicFramePr>
        <p:xfrm>
          <a:off x="5580112" y="3028557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4" name="Tabel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0233"/>
              </p:ext>
            </p:extLst>
          </p:nvPr>
        </p:nvGraphicFramePr>
        <p:xfrm>
          <a:off x="5580112" y="5044781"/>
          <a:ext cx="3124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Beliebiges Fach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Seminarkurs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/>
                        </a:gs>
                        <a:gs pos="50000">
                          <a:srgbClr val="FFFF00"/>
                        </a:gs>
                        <a:gs pos="100000">
                          <a:srgbClr val="00B050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0" dirty="0"/>
                        <a:t>GW</a:t>
                      </a:r>
                    </a:p>
                    <a:p>
                      <a:pPr algn="ctr"/>
                      <a:r>
                        <a:rPr lang="de-DE" sz="1200" b="0" dirty="0"/>
                        <a:t>Seminarkurs GW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5" name="Tabel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429628"/>
              </p:ext>
            </p:extLst>
          </p:nvPr>
        </p:nvGraphicFramePr>
        <p:xfrm>
          <a:off x="5580112" y="6052893"/>
          <a:ext cx="31248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>
                          <a:solidFill>
                            <a:sysClr val="windowText" lastClr="000000"/>
                          </a:solidFill>
                        </a:rPr>
                        <a:t>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6" name="Pfeil nach rechts 55"/>
          <p:cNvSpPr/>
          <p:nvPr/>
        </p:nvSpPr>
        <p:spPr>
          <a:xfrm>
            <a:off x="5004048" y="108434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Pfeil nach rechts 56"/>
          <p:cNvSpPr/>
          <p:nvPr/>
        </p:nvSpPr>
        <p:spPr>
          <a:xfrm>
            <a:off x="5004048" y="1588397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Pfeil nach rechts 57"/>
          <p:cNvSpPr/>
          <p:nvPr/>
        </p:nvSpPr>
        <p:spPr>
          <a:xfrm>
            <a:off x="5004048" y="216446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Pfeil nach rechts 58"/>
          <p:cNvSpPr/>
          <p:nvPr/>
        </p:nvSpPr>
        <p:spPr>
          <a:xfrm>
            <a:off x="5004048" y="2596509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Pfeil nach rechts 59"/>
          <p:cNvSpPr/>
          <p:nvPr/>
        </p:nvSpPr>
        <p:spPr>
          <a:xfrm>
            <a:off x="5004048" y="3172573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Pfeil nach rechts 60"/>
          <p:cNvSpPr/>
          <p:nvPr/>
        </p:nvSpPr>
        <p:spPr>
          <a:xfrm>
            <a:off x="5004048" y="360462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Pfeil nach rechts 61"/>
          <p:cNvSpPr/>
          <p:nvPr/>
        </p:nvSpPr>
        <p:spPr>
          <a:xfrm>
            <a:off x="5004048" y="4180685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Pfeil nach rechts 62"/>
          <p:cNvSpPr/>
          <p:nvPr/>
        </p:nvSpPr>
        <p:spPr>
          <a:xfrm>
            <a:off x="5004048" y="4612733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Pfeil nach rechts 63"/>
          <p:cNvSpPr/>
          <p:nvPr/>
        </p:nvSpPr>
        <p:spPr>
          <a:xfrm>
            <a:off x="5004048" y="5188797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Pfeil nach rechts 64"/>
          <p:cNvSpPr/>
          <p:nvPr/>
        </p:nvSpPr>
        <p:spPr>
          <a:xfrm>
            <a:off x="5004048" y="5620845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Pfeil nach rechts 65"/>
          <p:cNvSpPr/>
          <p:nvPr/>
        </p:nvSpPr>
        <p:spPr>
          <a:xfrm>
            <a:off x="5004048" y="6124901"/>
            <a:ext cx="432048" cy="21602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67" name="Tabel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137791"/>
              </p:ext>
            </p:extLst>
          </p:nvPr>
        </p:nvGraphicFramePr>
        <p:xfrm>
          <a:off x="179512" y="652293"/>
          <a:ext cx="46872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Leistungsfach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1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Leistungsfach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2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Leistungsfach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3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8" name="Tabel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608176"/>
              </p:ext>
            </p:extLst>
          </p:nvPr>
        </p:nvGraphicFramePr>
        <p:xfrm>
          <a:off x="5580112" y="652293"/>
          <a:ext cx="31248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Mündlich</a:t>
                      </a:r>
                      <a:r>
                        <a:rPr lang="de-DE" sz="1600" baseline="0" dirty="0">
                          <a:solidFill>
                            <a:sysClr val="windowText" lastClr="000000"/>
                          </a:solidFill>
                        </a:rPr>
                        <a:t> 1</a:t>
                      </a:r>
                      <a:endParaRPr lang="de-DE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ysClr val="windowText" lastClr="000000"/>
                          </a:solidFill>
                        </a:rPr>
                        <a:t>Mündlich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2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Grundsätzliches 1</a:t>
            </a:r>
          </a:p>
        </p:txBody>
      </p:sp>
      <p:sp>
        <p:nvSpPr>
          <p:cNvPr id="5123" name="Text Box 21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Vorbemerkungen</a:t>
            </a:r>
          </a:p>
        </p:txBody>
      </p:sp>
      <p:sp>
        <p:nvSpPr>
          <p:cNvPr id="5124" name="Rectangle 22"/>
          <p:cNvSpPr>
            <a:spLocks noChangeArrowheads="1"/>
          </p:cNvSpPr>
          <p:nvPr/>
        </p:nvSpPr>
        <p:spPr bwMode="auto">
          <a:xfrm>
            <a:off x="1079500" y="2159000"/>
            <a:ext cx="694848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Die gymnasiale Oberstufe gliedert sich in eine einjährige Einführungsphase (Klasse 10) und eine zweijährige Qualifikationsphase (Kursstufe).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Voraussetzung für den Eintritt in die Kursstufe ist das Bestehen der Klasse 10.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1258888" y="2492375"/>
            <a:ext cx="6624637" cy="1206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Gesamtqualifikation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Gesamtqualifikation</a:t>
            </a:r>
          </a:p>
        </p:txBody>
      </p:sp>
    </p:spTree>
  </p:cSld>
  <p:clrMapOvr>
    <a:masterClrMapping/>
  </p:clrMapOvr>
  <p:transition>
    <p:strips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683394" y="1700808"/>
            <a:ext cx="8244706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 Gesamtqualifikation, die für die Zuerkennung der allgemeinen Hochschulreife maßgebend ist, wird aus 2 Blöcken ermittelt, wobei in der Summe 900 Punkte maximal erreichbar sind.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Block I: Leistungen in den Kursen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Block II: Leistungen in den Abiturprüfungen</a:t>
            </a:r>
          </a:p>
          <a:p>
            <a:pPr marL="342900" indent="-342900" eaLnBrk="1" hangingPunct="1">
              <a:buFont typeface="Wingdings" pitchFamily="2" charset="2"/>
              <a:buChar char="Ø"/>
            </a:pPr>
            <a:r>
              <a:rPr lang="de-DE" altLang="de-DE" sz="2000" dirty="0"/>
              <a:t>Die Durchschnittsnote ergibt sich laut einer Tabelle (siehe Leitfaden) aus der in den zwei Blöcken erreichten Gesamtpunktzahl.</a:t>
            </a:r>
          </a:p>
          <a:p>
            <a:pPr eaLnBrk="1" hangingPunct="1"/>
            <a:r>
              <a:rPr lang="de-DE" altLang="de-DE" sz="2000" dirty="0"/>
              <a:t>z. B. 	900 – 823 Punkte    	Note 1,0</a:t>
            </a:r>
          </a:p>
          <a:p>
            <a:pPr eaLnBrk="1" hangingPunct="1"/>
            <a:r>
              <a:rPr lang="de-DE" altLang="de-DE" sz="2000" dirty="0"/>
              <a:t>	660 – 643 Punkte 	Note 2,0</a:t>
            </a:r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755650" y="980728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Die Gesamtqualifikation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99592" y="1340768"/>
            <a:ext cx="784887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de-DE" altLang="de-DE" sz="2000" dirty="0"/>
              <a:t>Es werden die Noten aus genau 40 Kursen angerechnet, darunter müssen sein:</a:t>
            </a:r>
          </a:p>
          <a:p>
            <a:pPr>
              <a:spcAft>
                <a:spcPts val="600"/>
              </a:spcAft>
              <a:defRPr/>
            </a:pPr>
            <a:r>
              <a:rPr lang="de-DE" altLang="de-DE" sz="2000" dirty="0"/>
              <a:t>   (1) Die 12 Kurse der 3 Leistungsfächer</a:t>
            </a:r>
          </a:p>
          <a:p>
            <a:pPr>
              <a:spcAft>
                <a:spcPts val="600"/>
              </a:spcAft>
              <a:defRPr/>
            </a:pPr>
            <a:r>
              <a:rPr lang="de-DE" altLang="de-DE" sz="2000" dirty="0"/>
              <a:t>   (2) Soweit nicht bereits als Leistungsfach eingebracht: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- 2 Kurse in BK oder Musik,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in Geschichte,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einer Fremdsprache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einer Naturwissenschaft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je 2 Kurse in Geographie und Gemeinschaftskunde,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- 4 Kurse aus entweder einer weiteren Naturwissenschaft </a:t>
            </a:r>
          </a:p>
          <a:p>
            <a:pPr eaLnBrk="1" hangingPunct="1">
              <a:spcBef>
                <a:spcPct val="10000"/>
              </a:spcBef>
              <a:spcAft>
                <a:spcPts val="1200"/>
              </a:spcAft>
            </a:pPr>
            <a:r>
              <a:rPr lang="de-DE" altLang="de-DE" sz="2000" dirty="0"/>
              <a:t>	  		    oder einer weiteren Fremdsprache.</a:t>
            </a:r>
          </a:p>
          <a:p>
            <a:pPr eaLnBrk="1" hangingPunct="1">
              <a:spcBef>
                <a:spcPct val="10000"/>
              </a:spcBef>
              <a:spcAft>
                <a:spcPts val="600"/>
              </a:spcAft>
            </a:pPr>
            <a:r>
              <a:rPr lang="de-DE" altLang="de-DE" sz="2000" dirty="0"/>
              <a:t>   (3) Soweit nicht in (1) oder (2) berücksichtigt: </a:t>
            </a:r>
          </a:p>
          <a:p>
            <a:pPr eaLnBrk="1" hangingPunct="1">
              <a:spcBef>
                <a:spcPct val="10000"/>
              </a:spcBef>
            </a:pPr>
            <a:r>
              <a:rPr lang="de-DE" altLang="de-DE" sz="2000" dirty="0"/>
              <a:t>	- die 8 Kurse der mündlichen Prüfungsfächer</a:t>
            </a:r>
          </a:p>
          <a:p>
            <a:pPr eaLnBrk="1" hangingPunct="1">
              <a:spcBef>
                <a:spcPct val="10000"/>
              </a:spcBef>
            </a:pPr>
            <a:endParaRPr lang="de-DE" altLang="de-DE" sz="20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98376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Block I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Gesamtqualifikation</a:t>
            </a:r>
          </a:p>
        </p:txBody>
      </p:sp>
    </p:spTree>
    <p:extLst>
      <p:ext uri="{BB962C8B-B14F-4D97-AF65-F5344CB8AC3E}">
        <p14:creationId xmlns:p14="http://schemas.microsoft.com/office/powerpoint/2010/main" val="862427852"/>
      </p:ext>
    </p:extLst>
  </p:cSld>
  <p:clrMapOvr>
    <a:masterClrMapping/>
  </p:clrMapOvr>
  <p:transition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48131" name="Text Box 5"/>
          <p:cNvSpPr txBox="1">
            <a:spLocks noChangeArrowheads="1"/>
          </p:cNvSpPr>
          <p:nvPr/>
        </p:nvSpPr>
        <p:spPr bwMode="auto">
          <a:xfrm>
            <a:off x="898376" y="883568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Block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899592" y="1484784"/>
                <a:ext cx="7704856" cy="4452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63538" indent="-363538">
                  <a:buFont typeface="Wingdings" panose="05000000000000000000" pitchFamily="2" charset="2"/>
                  <a:buChar char="Ø"/>
                  <a:defRPr/>
                </a:pPr>
                <a:r>
                  <a:rPr lang="de-DE" altLang="de-DE" sz="2000" dirty="0"/>
                  <a:t>2 Leistungsfächer werden doppelt eingerechnet.</a:t>
                </a:r>
              </a:p>
              <a:p>
                <a:pPr marL="363538" indent="-363538" eaLnBrk="1" hangingPunct="1">
                  <a:buFont typeface="Wingdings" panose="05000000000000000000" pitchFamily="2" charset="2"/>
                  <a:buChar char="Ø"/>
                  <a:defRPr/>
                </a:pPr>
                <a:r>
                  <a:rPr lang="de-DE" altLang="de-DE" sz="2000" dirty="0"/>
                  <a:t>Berechnung der Gesamtpunktzahl für Block I:</a:t>
                </a:r>
              </a:p>
              <a:p>
                <a:pPr eaLnBrk="1" hangingPunct="1">
                  <a:defRPr/>
                </a:pPr>
                <a:r>
                  <a:rPr lang="de-DE" altLang="de-DE" sz="2000" dirty="0"/>
                  <a:t>        </a:t>
                </a:r>
                <a:r>
                  <a:rPr lang="de-DE" sz="2000" dirty="0"/>
                  <a:t>Summe aller Kursnoten (einschließlich Doppelwertung)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de-DE" sz="2000">
                            <a:latin typeface="Cambria Math" panose="02040503050406030204" pitchFamily="18" charset="0"/>
                          </a:rPr>
                          <m:t>𝟒𝟎</m:t>
                        </m:r>
                      </m:num>
                      <m:den>
                        <m:r>
                          <a:rPr lang="de-DE" sz="2000">
                            <a:latin typeface="Cambria Math" panose="02040503050406030204" pitchFamily="18" charset="0"/>
                          </a:rPr>
                          <m:t>𝟒𝟖</m:t>
                        </m:r>
                      </m:den>
                    </m:f>
                  </m:oMath>
                </a14:m>
                <a:endParaRPr lang="de-DE" sz="2000" dirty="0"/>
              </a:p>
              <a:p>
                <a:pPr eaLnBrk="1" hangingPunct="1">
                  <a:defRPr/>
                </a:pPr>
                <a:endParaRPr lang="de-DE" sz="2000" dirty="0"/>
              </a:p>
              <a:p>
                <a:pPr marL="363538" indent="-363538" eaLnBrk="1" hangingPunct="1">
                  <a:buFont typeface="Wingdings" panose="05000000000000000000" pitchFamily="2" charset="2"/>
                  <a:buChar char="Ø"/>
                  <a:defRPr/>
                </a:pPr>
                <a:r>
                  <a:rPr lang="de-DE" sz="2000" dirty="0"/>
                  <a:t>Höchstens 8 Kurse (darunter maximal 3 Kurse aus den Leistungsfächern) dürfen mit weniger als 05 Punkten eingebracht werden.</a:t>
                </a:r>
              </a:p>
              <a:p>
                <a:pPr eaLnBrk="1" hangingPunct="1">
                  <a:defRPr/>
                </a:pPr>
                <a:endParaRPr lang="de-DE" sz="2000" dirty="0"/>
              </a:p>
              <a:p>
                <a:pPr marL="363538" indent="-363538">
                  <a:buFont typeface="Wingdings" panose="05000000000000000000" pitchFamily="2" charset="2"/>
                  <a:buChar char="Ø"/>
                  <a:defRPr/>
                </a:pPr>
                <a:r>
                  <a:rPr lang="de-DE" altLang="de-DE" sz="2000" dirty="0"/>
                  <a:t>In keinem belegpflichtigen Kurs 00 Punkte. </a:t>
                </a:r>
              </a:p>
              <a:p>
                <a:pPr marL="363538" indent="-363538" eaLnBrk="1" hangingPunct="1">
                  <a:buFont typeface="Wingdings" panose="05000000000000000000" pitchFamily="2" charset="2"/>
                  <a:buChar char="Ø"/>
                  <a:defRPr/>
                </a:pPr>
                <a:endParaRPr lang="de-DE" sz="20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484784"/>
                <a:ext cx="7704856" cy="4452694"/>
              </a:xfrm>
              <a:prstGeom prst="rect">
                <a:avLst/>
              </a:prstGeom>
              <a:blipFill>
                <a:blip r:embed="rId3"/>
                <a:stretch>
                  <a:fillRect l="-658" t="-56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8"/>
          <p:cNvSpPr txBox="1"/>
          <p:nvPr/>
        </p:nvSpPr>
        <p:spPr>
          <a:xfrm>
            <a:off x="537150" y="995516"/>
            <a:ext cx="399884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>
                <a:latin typeface="+mj-lt"/>
              </a:rPr>
              <a:t>Belegungspflicht</a:t>
            </a:r>
            <a:endParaRPr lang="de-DE" b="1" dirty="0">
              <a:latin typeface="+mj-lt"/>
            </a:endParaRPr>
          </a:p>
        </p:txBody>
      </p:sp>
      <p:sp>
        <p:nvSpPr>
          <p:cNvPr id="3" name="Textfeld 9"/>
          <p:cNvSpPr txBox="1"/>
          <p:nvPr/>
        </p:nvSpPr>
        <p:spPr>
          <a:xfrm>
            <a:off x="530224" y="1384335"/>
            <a:ext cx="4005772" cy="44781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r>
              <a:rPr lang="de-DE" sz="1500" b="1" dirty="0">
                <a:latin typeface="+mn-lt"/>
              </a:rPr>
              <a:t>als Basisfach (wenn nicht LF):</a:t>
            </a:r>
            <a:r>
              <a:rPr lang="de-DE" sz="1500" dirty="0">
                <a:latin typeface="+mn-lt"/>
              </a:rPr>
              <a:t/>
            </a:r>
            <a:br>
              <a:rPr lang="de-DE" sz="1500" dirty="0">
                <a:latin typeface="+mn-lt"/>
              </a:rPr>
            </a:br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Deutsch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Mathematik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FS (4) (ab Kl. 8)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eine weitere FS/NW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BK/Musik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Geschichte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GK/</a:t>
            </a:r>
            <a:r>
              <a:rPr lang="de-DE" sz="1500" dirty="0" err="1">
                <a:latin typeface="+mn-lt"/>
              </a:rPr>
              <a:t>Geo</a:t>
            </a:r>
            <a:r>
              <a:rPr lang="de-DE" sz="1500" dirty="0">
                <a:latin typeface="+mn-lt"/>
              </a:rPr>
              <a:t>. (2+2), (Ausnahme bei LF WI)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Religion/Ethik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Sport (4)</a:t>
            </a:r>
          </a:p>
          <a:p>
            <a:pPr>
              <a:spcAft>
                <a:spcPts val="300"/>
              </a:spcAft>
            </a:pPr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latin typeface="+mn-lt"/>
                <a:sym typeface="Wingdings" panose="05000000000000000000" pitchFamily="2" charset="2"/>
              </a:rPr>
              <a:t>12 Kurse in LF (3 LF in 4 Halbjahren)</a:t>
            </a:r>
            <a:br>
              <a:rPr lang="de-DE" sz="1500" b="1" dirty="0">
                <a:latin typeface="+mn-lt"/>
                <a:sym typeface="Wingdings" panose="05000000000000000000" pitchFamily="2" charset="2"/>
              </a:rPr>
            </a:br>
            <a:r>
              <a:rPr lang="de-DE" sz="1500" b="1" dirty="0">
                <a:latin typeface="+mn-lt"/>
                <a:sym typeface="Wingdings" panose="05000000000000000000" pitchFamily="2" charset="2"/>
              </a:rPr>
              <a:t>+ mindestens 30 weitere Kurse in Basisfächern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mindestens 42 </a:t>
            </a:r>
            <a:r>
              <a:rPr lang="de-DE" sz="1500" b="1" dirty="0">
                <a:latin typeface="+mn-lt"/>
                <a:sym typeface="Wingdings" panose="05000000000000000000" pitchFamily="2" charset="2"/>
              </a:rPr>
              <a:t>Kurse insgesamt</a:t>
            </a:r>
            <a:endParaRPr lang="de-DE" sz="1500" b="1" dirty="0">
              <a:latin typeface="+mn-lt"/>
            </a:endParaRPr>
          </a:p>
        </p:txBody>
      </p:sp>
      <p:sp>
        <p:nvSpPr>
          <p:cNvPr id="4" name="Textfeld 10"/>
          <p:cNvSpPr txBox="1"/>
          <p:nvPr/>
        </p:nvSpPr>
        <p:spPr>
          <a:xfrm>
            <a:off x="4608004" y="995516"/>
            <a:ext cx="399884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de-DE" sz="2000" b="1" dirty="0">
                <a:latin typeface="+mj-lt"/>
              </a:rPr>
              <a:t>Anrechnungspflicht</a:t>
            </a:r>
            <a:endParaRPr lang="de-DE" b="1" dirty="0">
              <a:latin typeface="+mj-lt"/>
            </a:endParaRPr>
          </a:p>
        </p:txBody>
      </p:sp>
      <p:sp>
        <p:nvSpPr>
          <p:cNvPr id="5" name="Textfeld 11"/>
          <p:cNvSpPr txBox="1"/>
          <p:nvPr/>
        </p:nvSpPr>
        <p:spPr>
          <a:xfrm>
            <a:off x="4608004" y="1382722"/>
            <a:ext cx="4005772" cy="44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500" b="1" dirty="0">
                <a:latin typeface="+mn-lt"/>
              </a:rPr>
              <a:t>je 4 Kurse in den 3 LF (davon die Kurse in 2 LF doppelt gewichtet)</a:t>
            </a:r>
          </a:p>
          <a:p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Deutsch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Mathematik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FS (4)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eine weitere FS/NW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BK/Musik (2)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Geschichte (4)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GK/</a:t>
            </a:r>
            <a:r>
              <a:rPr lang="de-DE" sz="1500" dirty="0" err="1">
                <a:latin typeface="+mn-lt"/>
              </a:rPr>
              <a:t>Geo</a:t>
            </a:r>
            <a:r>
              <a:rPr lang="de-DE" sz="1500" dirty="0">
                <a:latin typeface="+mn-lt"/>
              </a:rPr>
              <a:t>. (2+2), (Ausnahme bei LF WI)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500" dirty="0">
                <a:latin typeface="+mn-lt"/>
              </a:rPr>
              <a:t>Kurse der mündlichen Prüfungsfächer</a:t>
            </a:r>
          </a:p>
          <a:p>
            <a:pPr>
              <a:spcAft>
                <a:spcPts val="300"/>
              </a:spcAft>
            </a:pPr>
            <a:endParaRPr lang="de-DE" sz="1500" dirty="0">
              <a:latin typeface="+mn-lt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latin typeface="+mn-lt"/>
                <a:sym typeface="Wingdings" panose="05000000000000000000" pitchFamily="2" charset="2"/>
              </a:rPr>
              <a:t>12 Kurse im LF</a:t>
            </a:r>
            <a:br>
              <a:rPr lang="de-DE" sz="1500" b="1" dirty="0">
                <a:latin typeface="+mn-lt"/>
                <a:sym typeface="Wingdings" panose="05000000000000000000" pitchFamily="2" charset="2"/>
              </a:rPr>
            </a:br>
            <a:r>
              <a:rPr lang="de-DE" sz="1500" b="1" dirty="0">
                <a:latin typeface="+mn-lt"/>
                <a:sym typeface="Wingdings" panose="05000000000000000000" pitchFamily="2" charset="2"/>
              </a:rPr>
              <a:t>+ 28 weitere Kurse in Basisfächern</a:t>
            </a:r>
            <a:br>
              <a:rPr lang="de-DE" sz="1500" b="1" dirty="0">
                <a:latin typeface="+mn-lt"/>
                <a:sym typeface="Wingdings" panose="05000000000000000000" pitchFamily="2" charset="2"/>
              </a:rPr>
            </a:br>
            <a:endParaRPr lang="de-DE" sz="1500" b="1" dirty="0">
              <a:latin typeface="+mn-lt"/>
              <a:sym typeface="Wingdings" panose="05000000000000000000" pitchFamily="2" charset="2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→"/>
            </a:pPr>
            <a:r>
              <a:rPr lang="de-DE" sz="1500" b="1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genau 40 </a:t>
            </a:r>
            <a:r>
              <a:rPr lang="de-DE" sz="1500" b="1" dirty="0">
                <a:latin typeface="+mn-lt"/>
                <a:sym typeface="Wingdings" panose="05000000000000000000" pitchFamily="2" charset="2"/>
              </a:rPr>
              <a:t>Kurse insgesamt</a:t>
            </a:r>
            <a:endParaRPr lang="de-DE" sz="15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6773492"/>
      </p:ext>
    </p:extLst>
  </p:cSld>
  <p:clrMapOvr>
    <a:masterClrMapping/>
  </p:clrMapOvr>
  <p:transition>
    <p:strips dir="r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772816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Es werden die 5 Prüfungsfächer vierfach gewertet.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mindestens 2 der schriftlichen Prüfungsfächer müssen mindestens je 05 Punkte erreicht werden.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keinem schriftlichen Prüfungsfach dürfen 00 Punkte erreicht werden. 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diesen beiden Fällen ist gegebenenfalls eine zusätzliche mündliche Prüfung notwendig, in der mindestens 03 Punkte erreicht werden müssen. 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r>
              <a:rPr lang="de-DE" altLang="de-DE" sz="2000" dirty="0"/>
              <a:t>In mindestens 3 Prüfungsfächer müssen mindestens je 05 Punkte erreicht werden.</a:t>
            </a:r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endParaRPr lang="de-DE" altLang="de-DE" sz="2000" dirty="0"/>
          </a:p>
          <a:p>
            <a:pPr marL="363538" indent="-363538">
              <a:buFont typeface="Wingdings" panose="05000000000000000000" pitchFamily="2" charset="2"/>
              <a:buChar char="Ø"/>
              <a:defRPr/>
            </a:pPr>
            <a:endParaRPr lang="de-DE" sz="20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26368" y="1052736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Block II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Gesamtqualifikation</a:t>
            </a:r>
          </a:p>
        </p:txBody>
      </p:sp>
    </p:spTree>
    <p:extLst>
      <p:ext uri="{BB962C8B-B14F-4D97-AF65-F5344CB8AC3E}">
        <p14:creationId xmlns:p14="http://schemas.microsoft.com/office/powerpoint/2010/main" val="1605931167"/>
      </p:ext>
    </p:extLst>
  </p:cSld>
  <p:clrMapOvr>
    <a:masterClrMapping/>
  </p:clrMapOvr>
  <p:transition>
    <p:strips dir="r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Gesamtqualifikation</a:t>
            </a: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2555875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FF0000"/>
                </a:solidFill>
              </a:rPr>
              <a:t>Block II</a:t>
            </a:r>
          </a:p>
        </p:txBody>
      </p:sp>
      <p:sp>
        <p:nvSpPr>
          <p:cNvPr id="175118" name="Text Box 14"/>
          <p:cNvSpPr txBox="1">
            <a:spLocks noChangeArrowheads="1"/>
          </p:cNvSpPr>
          <p:nvPr/>
        </p:nvSpPr>
        <p:spPr bwMode="auto">
          <a:xfrm>
            <a:off x="3995936" y="2132856"/>
            <a:ext cx="4752652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000099"/>
                </a:solidFill>
              </a:rPr>
              <a:t>Block I: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de-DE" altLang="de-DE" sz="2000" dirty="0">
                <a:solidFill>
                  <a:srgbClr val="000099"/>
                </a:solidFill>
              </a:rPr>
              <a:t>Leistungen in den 40 Kursen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0099"/>
                </a:solidFill>
              </a:rPr>
              <a:t>max. 600 Punkte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0099"/>
                </a:solidFill>
              </a:rPr>
              <a:t>min. 200 Punkte (= 40 • </a:t>
            </a:r>
            <a:r>
              <a:rPr lang="en-US" altLang="de-DE" sz="2000" dirty="0">
                <a:solidFill>
                  <a:srgbClr val="000099"/>
                </a:solidFill>
                <a:cs typeface="Arial" panose="020B0604020202020204" pitchFamily="34" charset="0"/>
              </a:rPr>
              <a:t>ø0</a:t>
            </a:r>
            <a:r>
              <a:rPr lang="de-DE" altLang="de-DE" sz="2000" dirty="0">
                <a:solidFill>
                  <a:srgbClr val="000099"/>
                </a:solidFill>
              </a:rPr>
              <a:t>5 Punkte)</a:t>
            </a:r>
          </a:p>
        </p:txBody>
      </p:sp>
      <p:sp>
        <p:nvSpPr>
          <p:cNvPr id="175119" name="Text Box 15"/>
          <p:cNvSpPr txBox="1">
            <a:spLocks noChangeArrowheads="1"/>
          </p:cNvSpPr>
          <p:nvPr/>
        </p:nvSpPr>
        <p:spPr bwMode="auto">
          <a:xfrm>
            <a:off x="3995936" y="3645024"/>
            <a:ext cx="4932164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FF0000"/>
                </a:solidFill>
              </a:rPr>
              <a:t>Block II: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de-DE" altLang="de-DE" sz="2000" dirty="0">
                <a:solidFill>
                  <a:srgbClr val="FF0000"/>
                </a:solidFill>
              </a:rPr>
              <a:t>Leistungen in der Abiturprüfung: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de-DE" altLang="de-DE" sz="2000" dirty="0">
                <a:solidFill>
                  <a:srgbClr val="FF0000"/>
                </a:solidFill>
              </a:rPr>
              <a:t>Ergebnisse der 5 Prüfungsfächer 4-fach gewertet</a:t>
            </a:r>
          </a:p>
          <a:p>
            <a:pPr eaLnBrk="1" hangingPunct="1">
              <a:spcBef>
                <a:spcPct val="0"/>
              </a:spcBef>
            </a:pPr>
            <a:r>
              <a:rPr lang="en-US" altLang="de-DE" sz="2000" dirty="0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 </a:t>
            </a:r>
            <a:r>
              <a:rPr lang="de-DE" altLang="de-DE" sz="2000" dirty="0">
                <a:solidFill>
                  <a:srgbClr val="FF0000"/>
                </a:solidFill>
              </a:rPr>
              <a:t>max. 300 Punkte (= 5 • 4 • 15 Punkte)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2000" dirty="0">
                <a:solidFill>
                  <a:srgbClr val="FF0000"/>
                </a:solidFill>
                <a:sym typeface="Wingdings" panose="05000000000000000000" pitchFamily="2" charset="2"/>
              </a:rPr>
              <a:t> </a:t>
            </a:r>
            <a:r>
              <a:rPr lang="de-DE" altLang="de-DE" sz="2000" dirty="0">
                <a:solidFill>
                  <a:srgbClr val="FF0000"/>
                </a:solidFill>
              </a:rPr>
              <a:t>min. 100 Punkte (= 5 • 4 • </a:t>
            </a:r>
            <a:r>
              <a:rPr lang="en-US" altLang="de-DE" sz="2000" dirty="0">
                <a:solidFill>
                  <a:srgbClr val="FF0000"/>
                </a:solidFill>
                <a:cs typeface="Arial" panose="020B0604020202020204" pitchFamily="34" charset="0"/>
              </a:rPr>
              <a:t>ø0</a:t>
            </a:r>
            <a:r>
              <a:rPr lang="de-DE" altLang="de-DE" sz="2000" dirty="0">
                <a:solidFill>
                  <a:srgbClr val="FF0000"/>
                </a:solidFill>
              </a:rPr>
              <a:t>5 Punkte)</a:t>
            </a:r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971550" y="16287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>
                <a:solidFill>
                  <a:srgbClr val="000099"/>
                </a:solidFill>
              </a:rPr>
              <a:t>Block I</a:t>
            </a:r>
          </a:p>
        </p:txBody>
      </p:sp>
      <p:sp>
        <p:nvSpPr>
          <p:cNvPr id="47111" name="Text Box 17"/>
          <p:cNvSpPr txBox="1">
            <a:spLocks noChangeArrowheads="1"/>
          </p:cNvSpPr>
          <p:nvPr/>
        </p:nvSpPr>
        <p:spPr bwMode="auto">
          <a:xfrm>
            <a:off x="611560" y="1052736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Die zwei Blöcke</a:t>
            </a:r>
          </a:p>
        </p:txBody>
      </p:sp>
      <p:grpSp>
        <p:nvGrpSpPr>
          <p:cNvPr id="47112" name="Group 127"/>
          <p:cNvGrpSpPr>
            <a:grpSpLocks/>
          </p:cNvGrpSpPr>
          <p:nvPr/>
        </p:nvGrpSpPr>
        <p:grpSpPr bwMode="auto">
          <a:xfrm>
            <a:off x="611188" y="2060575"/>
            <a:ext cx="2952750" cy="4105275"/>
            <a:chOff x="385" y="1298"/>
            <a:chExt cx="1860" cy="2586"/>
          </a:xfrm>
        </p:grpSpPr>
        <p:sp>
          <p:nvSpPr>
            <p:cNvPr id="47113" name="Rectangle 74"/>
            <p:cNvSpPr>
              <a:spLocks noChangeArrowheads="1"/>
            </p:cNvSpPr>
            <p:nvPr/>
          </p:nvSpPr>
          <p:spPr bwMode="auto">
            <a:xfrm>
              <a:off x="385" y="1298"/>
              <a:ext cx="1189" cy="25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4" name="Rectangle 75"/>
            <p:cNvSpPr>
              <a:spLocks noChangeArrowheads="1"/>
            </p:cNvSpPr>
            <p:nvPr/>
          </p:nvSpPr>
          <p:spPr bwMode="auto">
            <a:xfrm>
              <a:off x="462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5" name="Rectangle 76"/>
            <p:cNvSpPr>
              <a:spLocks noChangeArrowheads="1"/>
            </p:cNvSpPr>
            <p:nvPr/>
          </p:nvSpPr>
          <p:spPr bwMode="auto">
            <a:xfrm>
              <a:off x="730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6" name="Rectangle 77"/>
            <p:cNvSpPr>
              <a:spLocks noChangeArrowheads="1"/>
            </p:cNvSpPr>
            <p:nvPr/>
          </p:nvSpPr>
          <p:spPr bwMode="auto">
            <a:xfrm>
              <a:off x="1267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7" name="Rectangle 78"/>
            <p:cNvSpPr>
              <a:spLocks noChangeArrowheads="1"/>
            </p:cNvSpPr>
            <p:nvPr/>
          </p:nvSpPr>
          <p:spPr bwMode="auto">
            <a:xfrm>
              <a:off x="998" y="1377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8" name="Rectangle 79"/>
            <p:cNvSpPr>
              <a:spLocks noChangeArrowheads="1"/>
            </p:cNvSpPr>
            <p:nvPr/>
          </p:nvSpPr>
          <p:spPr bwMode="auto">
            <a:xfrm>
              <a:off x="462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19" name="Rectangle 80"/>
            <p:cNvSpPr>
              <a:spLocks noChangeArrowheads="1"/>
            </p:cNvSpPr>
            <p:nvPr/>
          </p:nvSpPr>
          <p:spPr bwMode="auto">
            <a:xfrm>
              <a:off x="730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0" name="Rectangle 81"/>
            <p:cNvSpPr>
              <a:spLocks noChangeArrowheads="1"/>
            </p:cNvSpPr>
            <p:nvPr/>
          </p:nvSpPr>
          <p:spPr bwMode="auto">
            <a:xfrm>
              <a:off x="1267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1" name="Rectangle 82"/>
            <p:cNvSpPr>
              <a:spLocks noChangeArrowheads="1"/>
            </p:cNvSpPr>
            <p:nvPr/>
          </p:nvSpPr>
          <p:spPr bwMode="auto">
            <a:xfrm>
              <a:off x="998" y="1573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2" name="Rectangle 83"/>
            <p:cNvSpPr>
              <a:spLocks noChangeArrowheads="1"/>
            </p:cNvSpPr>
            <p:nvPr/>
          </p:nvSpPr>
          <p:spPr bwMode="auto">
            <a:xfrm>
              <a:off x="462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3" name="Rectangle 84"/>
            <p:cNvSpPr>
              <a:spLocks noChangeArrowheads="1"/>
            </p:cNvSpPr>
            <p:nvPr/>
          </p:nvSpPr>
          <p:spPr bwMode="auto">
            <a:xfrm>
              <a:off x="730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4" name="Rectangle 85"/>
            <p:cNvSpPr>
              <a:spLocks noChangeArrowheads="1"/>
            </p:cNvSpPr>
            <p:nvPr/>
          </p:nvSpPr>
          <p:spPr bwMode="auto">
            <a:xfrm>
              <a:off x="1267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5" name="Rectangle 86"/>
            <p:cNvSpPr>
              <a:spLocks noChangeArrowheads="1"/>
            </p:cNvSpPr>
            <p:nvPr/>
          </p:nvSpPr>
          <p:spPr bwMode="auto">
            <a:xfrm>
              <a:off x="998" y="1769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6" name="Rectangle 87"/>
            <p:cNvSpPr>
              <a:spLocks noChangeArrowheads="1"/>
            </p:cNvSpPr>
            <p:nvPr/>
          </p:nvSpPr>
          <p:spPr bwMode="auto">
            <a:xfrm>
              <a:off x="462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7" name="Rectangle 88"/>
            <p:cNvSpPr>
              <a:spLocks noChangeArrowheads="1"/>
            </p:cNvSpPr>
            <p:nvPr/>
          </p:nvSpPr>
          <p:spPr bwMode="auto">
            <a:xfrm>
              <a:off x="730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8" name="Rectangle 89"/>
            <p:cNvSpPr>
              <a:spLocks noChangeArrowheads="1"/>
            </p:cNvSpPr>
            <p:nvPr/>
          </p:nvSpPr>
          <p:spPr bwMode="auto">
            <a:xfrm>
              <a:off x="1267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29" name="Rectangle 90"/>
            <p:cNvSpPr>
              <a:spLocks noChangeArrowheads="1"/>
            </p:cNvSpPr>
            <p:nvPr/>
          </p:nvSpPr>
          <p:spPr bwMode="auto">
            <a:xfrm>
              <a:off x="998" y="1964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0" name="Rectangle 91"/>
            <p:cNvSpPr>
              <a:spLocks noChangeArrowheads="1"/>
            </p:cNvSpPr>
            <p:nvPr/>
          </p:nvSpPr>
          <p:spPr bwMode="auto">
            <a:xfrm>
              <a:off x="462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1" name="Rectangle 92"/>
            <p:cNvSpPr>
              <a:spLocks noChangeArrowheads="1"/>
            </p:cNvSpPr>
            <p:nvPr/>
          </p:nvSpPr>
          <p:spPr bwMode="auto">
            <a:xfrm>
              <a:off x="730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2" name="Rectangle 93"/>
            <p:cNvSpPr>
              <a:spLocks noChangeArrowheads="1"/>
            </p:cNvSpPr>
            <p:nvPr/>
          </p:nvSpPr>
          <p:spPr bwMode="auto">
            <a:xfrm>
              <a:off x="1267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3" name="Rectangle 94"/>
            <p:cNvSpPr>
              <a:spLocks noChangeArrowheads="1"/>
            </p:cNvSpPr>
            <p:nvPr/>
          </p:nvSpPr>
          <p:spPr bwMode="auto">
            <a:xfrm>
              <a:off x="998" y="216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4" name="Rectangle 95"/>
            <p:cNvSpPr>
              <a:spLocks noChangeArrowheads="1"/>
            </p:cNvSpPr>
            <p:nvPr/>
          </p:nvSpPr>
          <p:spPr bwMode="auto">
            <a:xfrm>
              <a:off x="462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5" name="Rectangle 96"/>
            <p:cNvSpPr>
              <a:spLocks noChangeArrowheads="1"/>
            </p:cNvSpPr>
            <p:nvPr/>
          </p:nvSpPr>
          <p:spPr bwMode="auto">
            <a:xfrm>
              <a:off x="730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6" name="Rectangle 97"/>
            <p:cNvSpPr>
              <a:spLocks noChangeArrowheads="1"/>
            </p:cNvSpPr>
            <p:nvPr/>
          </p:nvSpPr>
          <p:spPr bwMode="auto">
            <a:xfrm>
              <a:off x="1267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7" name="Rectangle 98"/>
            <p:cNvSpPr>
              <a:spLocks noChangeArrowheads="1"/>
            </p:cNvSpPr>
            <p:nvPr/>
          </p:nvSpPr>
          <p:spPr bwMode="auto">
            <a:xfrm>
              <a:off x="998" y="2435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8" name="Rectangle 99"/>
            <p:cNvSpPr>
              <a:spLocks noChangeArrowheads="1"/>
            </p:cNvSpPr>
            <p:nvPr/>
          </p:nvSpPr>
          <p:spPr bwMode="auto">
            <a:xfrm>
              <a:off x="730" y="263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39" name="Rectangle 100"/>
            <p:cNvSpPr>
              <a:spLocks noChangeArrowheads="1"/>
            </p:cNvSpPr>
            <p:nvPr/>
          </p:nvSpPr>
          <p:spPr bwMode="auto">
            <a:xfrm>
              <a:off x="998" y="2630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0" name="Rectangle 101"/>
            <p:cNvSpPr>
              <a:spLocks noChangeArrowheads="1"/>
            </p:cNvSpPr>
            <p:nvPr/>
          </p:nvSpPr>
          <p:spPr bwMode="auto">
            <a:xfrm>
              <a:off x="462" y="2826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1" name="Rectangle 102"/>
            <p:cNvSpPr>
              <a:spLocks noChangeArrowheads="1"/>
            </p:cNvSpPr>
            <p:nvPr/>
          </p:nvSpPr>
          <p:spPr bwMode="auto">
            <a:xfrm>
              <a:off x="1267" y="2826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2" name="Rectangle 103"/>
            <p:cNvSpPr>
              <a:spLocks noChangeArrowheads="1"/>
            </p:cNvSpPr>
            <p:nvPr/>
          </p:nvSpPr>
          <p:spPr bwMode="auto">
            <a:xfrm>
              <a:off x="462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3" name="Rectangle 104"/>
            <p:cNvSpPr>
              <a:spLocks noChangeArrowheads="1"/>
            </p:cNvSpPr>
            <p:nvPr/>
          </p:nvSpPr>
          <p:spPr bwMode="auto">
            <a:xfrm>
              <a:off x="730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4" name="Rectangle 105"/>
            <p:cNvSpPr>
              <a:spLocks noChangeArrowheads="1"/>
            </p:cNvSpPr>
            <p:nvPr/>
          </p:nvSpPr>
          <p:spPr bwMode="auto">
            <a:xfrm>
              <a:off x="1267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5" name="Rectangle 106"/>
            <p:cNvSpPr>
              <a:spLocks noChangeArrowheads="1"/>
            </p:cNvSpPr>
            <p:nvPr/>
          </p:nvSpPr>
          <p:spPr bwMode="auto">
            <a:xfrm>
              <a:off x="998" y="3022"/>
              <a:ext cx="192" cy="1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6" name="Rectangle 107"/>
            <p:cNvSpPr>
              <a:spLocks noChangeArrowheads="1"/>
            </p:cNvSpPr>
            <p:nvPr/>
          </p:nvSpPr>
          <p:spPr bwMode="auto">
            <a:xfrm>
              <a:off x="462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7" name="Rectangle 108"/>
            <p:cNvSpPr>
              <a:spLocks noChangeArrowheads="1"/>
            </p:cNvSpPr>
            <p:nvPr/>
          </p:nvSpPr>
          <p:spPr bwMode="auto">
            <a:xfrm>
              <a:off x="730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8" name="Rectangle 109"/>
            <p:cNvSpPr>
              <a:spLocks noChangeArrowheads="1"/>
            </p:cNvSpPr>
            <p:nvPr/>
          </p:nvSpPr>
          <p:spPr bwMode="auto">
            <a:xfrm>
              <a:off x="1267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49" name="Rectangle 110"/>
            <p:cNvSpPr>
              <a:spLocks noChangeArrowheads="1"/>
            </p:cNvSpPr>
            <p:nvPr/>
          </p:nvSpPr>
          <p:spPr bwMode="auto">
            <a:xfrm>
              <a:off x="998" y="3218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0" name="Rectangle 111"/>
            <p:cNvSpPr>
              <a:spLocks noChangeArrowheads="1"/>
            </p:cNvSpPr>
            <p:nvPr/>
          </p:nvSpPr>
          <p:spPr bwMode="auto">
            <a:xfrm>
              <a:off x="462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1" name="Rectangle 112"/>
            <p:cNvSpPr>
              <a:spLocks noChangeArrowheads="1"/>
            </p:cNvSpPr>
            <p:nvPr/>
          </p:nvSpPr>
          <p:spPr bwMode="auto">
            <a:xfrm>
              <a:off x="730" y="3637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2" name="Rectangle 113"/>
            <p:cNvSpPr>
              <a:spLocks noChangeArrowheads="1"/>
            </p:cNvSpPr>
            <p:nvPr/>
          </p:nvSpPr>
          <p:spPr bwMode="auto">
            <a:xfrm>
              <a:off x="1267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3" name="Rectangle 114"/>
            <p:cNvSpPr>
              <a:spLocks noChangeArrowheads="1"/>
            </p:cNvSpPr>
            <p:nvPr/>
          </p:nvSpPr>
          <p:spPr bwMode="auto">
            <a:xfrm>
              <a:off x="998" y="3414"/>
              <a:ext cx="192" cy="1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58" name="Line 119"/>
            <p:cNvSpPr>
              <a:spLocks noChangeShapeType="1"/>
            </p:cNvSpPr>
            <p:nvPr/>
          </p:nvSpPr>
          <p:spPr bwMode="auto">
            <a:xfrm>
              <a:off x="385" y="2356"/>
              <a:ext cx="1189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160" name="Rectangle 121"/>
            <p:cNvSpPr>
              <a:spLocks noChangeArrowheads="1"/>
            </p:cNvSpPr>
            <p:nvPr/>
          </p:nvSpPr>
          <p:spPr bwMode="auto">
            <a:xfrm>
              <a:off x="1651" y="1298"/>
              <a:ext cx="594" cy="258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1" name="Rectangle 122"/>
            <p:cNvSpPr>
              <a:spLocks noChangeArrowheads="1"/>
            </p:cNvSpPr>
            <p:nvPr/>
          </p:nvSpPr>
          <p:spPr bwMode="auto">
            <a:xfrm>
              <a:off x="1766" y="1651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2" name="Rectangle 123"/>
            <p:cNvSpPr>
              <a:spLocks noChangeArrowheads="1"/>
            </p:cNvSpPr>
            <p:nvPr/>
          </p:nvSpPr>
          <p:spPr bwMode="auto">
            <a:xfrm>
              <a:off x="1766" y="2067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3" name="Rectangle 124"/>
            <p:cNvSpPr>
              <a:spLocks noChangeArrowheads="1"/>
            </p:cNvSpPr>
            <p:nvPr/>
          </p:nvSpPr>
          <p:spPr bwMode="auto">
            <a:xfrm>
              <a:off x="1766" y="2477"/>
              <a:ext cx="345" cy="2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4" name="Rectangle 125"/>
            <p:cNvSpPr>
              <a:spLocks noChangeArrowheads="1"/>
            </p:cNvSpPr>
            <p:nvPr/>
          </p:nvSpPr>
          <p:spPr bwMode="auto">
            <a:xfrm>
              <a:off x="1766" y="2884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47165" name="Rectangle 126"/>
            <p:cNvSpPr>
              <a:spLocks noChangeArrowheads="1"/>
            </p:cNvSpPr>
            <p:nvPr/>
          </p:nvSpPr>
          <p:spPr bwMode="auto">
            <a:xfrm>
              <a:off x="1766" y="3292"/>
              <a:ext cx="3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62" name="Line 119"/>
          <p:cNvSpPr>
            <a:spLocks noChangeShapeType="1"/>
          </p:cNvSpPr>
          <p:nvPr/>
        </p:nvSpPr>
        <p:spPr bwMode="auto">
          <a:xfrm>
            <a:off x="611188" y="3055938"/>
            <a:ext cx="188753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6" grpId="0"/>
      <p:bldP spid="17512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xmlns="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29394"/>
              </p:ext>
            </p:extLst>
          </p:nvPr>
        </p:nvGraphicFramePr>
        <p:xfrm>
          <a:off x="611560" y="1556792"/>
          <a:ext cx="7929653" cy="42218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xmlns="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xmlns="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xmlns="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xmlns="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xmlns="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Geographie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Chemie</a:t>
                      </a:r>
                    </a:p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 (2)</a:t>
                      </a:r>
                    </a:p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+ 14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xmlns="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769142952"/>
      </p:ext>
    </p:extLst>
  </p:cSld>
  <p:clrMapOvr>
    <a:masterClrMapping/>
  </p:clrMapOvr>
  <p:transition>
    <p:strips dir="r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xmlns="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719572"/>
              </p:ext>
            </p:extLst>
          </p:nvPr>
        </p:nvGraphicFramePr>
        <p:xfrm>
          <a:off x="611560" y="1571208"/>
          <a:ext cx="7929653" cy="42218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xmlns="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xmlns="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xmlns="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xmlns="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xmlns="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Latein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40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xmlns="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1767210297"/>
      </p:ext>
    </p:extLst>
  </p:cSld>
  <p:clrMapOvr>
    <a:masterClrMapping/>
  </p:clrMapOvr>
  <p:transition>
    <p:strips dir="r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xmlns="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881478"/>
              </p:ext>
            </p:extLst>
          </p:nvPr>
        </p:nvGraphicFramePr>
        <p:xfrm>
          <a:off x="611560" y="1571208"/>
          <a:ext cx="7929653" cy="42218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xmlns="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xmlns="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xmlns="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xmlns="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xmlns="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Latein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+ 10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xmlns="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2182584782"/>
      </p:ext>
    </p:extLst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079500" y="2159000"/>
            <a:ext cx="746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Die in Klasse 10 abgeschlossenen Fächer werden mit Noten in das Abiturzeugnis übernommen. Die Noten zählen aber für den Notendurchschnitt (Numerus Clausus) nicht mit.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Grundsätzliches 2</a:t>
            </a:r>
          </a:p>
        </p:txBody>
      </p:sp>
      <p:sp>
        <p:nvSpPr>
          <p:cNvPr id="6148" name="Text Box 13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 dirty="0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xmlns="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657638"/>
              </p:ext>
            </p:extLst>
          </p:nvPr>
        </p:nvGraphicFramePr>
        <p:xfrm>
          <a:off x="611560" y="1571208"/>
          <a:ext cx="7929653" cy="44250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xmlns="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xmlns="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xmlns="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xmlns="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xmlns="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(+ 2 Kurse)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anrechnungs-pflichtige Kurse </a:t>
                      </a:r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xmlns="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  <p:sp>
        <p:nvSpPr>
          <p:cNvPr id="2" name="Gewitterblitz 1">
            <a:extLst>
              <a:ext uri="{FF2B5EF4-FFF2-40B4-BE49-F238E27FC236}">
                <a16:creationId xmlns:a16="http://schemas.microsoft.com/office/drawing/2014/main" xmlns="" id="{AF14E5EA-29B4-FC4C-8DCF-FEA4A8C676CB}"/>
              </a:ext>
            </a:extLst>
          </p:cNvPr>
          <p:cNvSpPr/>
          <p:nvPr/>
        </p:nvSpPr>
        <p:spPr bwMode="auto">
          <a:xfrm rot="20912872" flipH="1">
            <a:off x="7488238" y="3448140"/>
            <a:ext cx="648072" cy="1152128"/>
          </a:xfrm>
          <a:prstGeom prst="lightningBol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94185"/>
      </p:ext>
    </p:extLst>
  </p:cSld>
  <p:clrMapOvr>
    <a:masterClrMapping/>
  </p:clrMapOvr>
  <p:transition>
    <p:strips dir="r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xmlns="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606561"/>
              </p:ext>
            </p:extLst>
          </p:nvPr>
        </p:nvGraphicFramePr>
        <p:xfrm>
          <a:off x="611560" y="1571208"/>
          <a:ext cx="7929653" cy="44250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xmlns="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xmlns="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xmlns="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xmlns="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xmlns="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+ 22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(+ 2 Kurse)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42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anrechnungs-pflichtige Kurse </a:t>
                      </a:r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xmlns="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  <p:sp>
        <p:nvSpPr>
          <p:cNvPr id="2" name="Gewitterblitz 1">
            <a:extLst>
              <a:ext uri="{FF2B5EF4-FFF2-40B4-BE49-F238E27FC236}">
                <a16:creationId xmlns:a16="http://schemas.microsoft.com/office/drawing/2014/main" xmlns="" id="{AF14E5EA-29B4-FC4C-8DCF-FEA4A8C676CB}"/>
              </a:ext>
            </a:extLst>
          </p:cNvPr>
          <p:cNvSpPr/>
          <p:nvPr/>
        </p:nvSpPr>
        <p:spPr bwMode="auto">
          <a:xfrm rot="20912872" flipH="1">
            <a:off x="7488238" y="3448140"/>
            <a:ext cx="648072" cy="1152128"/>
          </a:xfrm>
          <a:prstGeom prst="lightningBol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xmlns="" id="{15365D35-4310-AB4A-A4A2-445F63C90200}"/>
              </a:ext>
            </a:extLst>
          </p:cNvPr>
          <p:cNvCxnSpPr>
            <a:cxnSpLocks/>
          </p:cNvCxnSpPr>
          <p:nvPr/>
        </p:nvCxnSpPr>
        <p:spPr bwMode="auto">
          <a:xfrm flipH="1">
            <a:off x="3059832" y="2975756"/>
            <a:ext cx="720080" cy="30922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xmlns="" id="{955CDD19-CE2B-6B49-B415-0622A1BB793D}"/>
              </a:ext>
            </a:extLst>
          </p:cNvPr>
          <p:cNvCxnSpPr>
            <a:cxnSpLocks/>
          </p:cNvCxnSpPr>
          <p:nvPr/>
        </p:nvCxnSpPr>
        <p:spPr bwMode="auto">
          <a:xfrm>
            <a:off x="3059832" y="3573016"/>
            <a:ext cx="2952328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28244483"/>
      </p:ext>
    </p:extLst>
  </p:cSld>
  <p:clrMapOvr>
    <a:masterClrMapping/>
  </p:clrMapOvr>
  <p:transition>
    <p:strips dir="r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494776" y="2975756"/>
            <a:ext cx="1368152" cy="108012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450000" y="2492896"/>
            <a:ext cx="14577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xmlns="" id="{3ADF5877-AA9B-3046-80A7-B70730F4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633200"/>
              </p:ext>
            </p:extLst>
          </p:nvPr>
        </p:nvGraphicFramePr>
        <p:xfrm>
          <a:off x="611560" y="1571208"/>
          <a:ext cx="7929653" cy="44250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621173">
                  <a:extLst>
                    <a:ext uri="{9D8B030D-6E8A-4147-A177-3AD203B41FA5}">
                      <a16:colId xmlns:a16="http://schemas.microsoft.com/office/drawing/2014/main" xmlns="" val="3116447015"/>
                    </a:ext>
                  </a:extLst>
                </a:gridCol>
                <a:gridCol w="1621173">
                  <a:extLst>
                    <a:ext uri="{9D8B030D-6E8A-4147-A177-3AD203B41FA5}">
                      <a16:colId xmlns:a16="http://schemas.microsoft.com/office/drawing/2014/main" xmlns="" val="2767843293"/>
                    </a:ext>
                  </a:extLst>
                </a:gridCol>
                <a:gridCol w="1726206">
                  <a:extLst>
                    <a:ext uri="{9D8B030D-6E8A-4147-A177-3AD203B41FA5}">
                      <a16:colId xmlns:a16="http://schemas.microsoft.com/office/drawing/2014/main" xmlns="" val="1205920063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xmlns="" val="1291902743"/>
                    </a:ext>
                  </a:extLst>
                </a:gridCol>
                <a:gridCol w="1412928">
                  <a:extLst>
                    <a:ext uri="{9D8B030D-6E8A-4147-A177-3AD203B41FA5}">
                      <a16:colId xmlns:a16="http://schemas.microsoft.com/office/drawing/2014/main" xmlns="" val="1714257401"/>
                    </a:ext>
                  </a:extLst>
                </a:gridCol>
              </a:tblGrid>
              <a:tr h="11791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schriftliche Prüfung in den LF: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mündliche Prüfung: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zusätzliche anrechnungs-pflichtige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Gesamt-zahl der Kurse: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637072"/>
                  </a:ext>
                </a:extLst>
              </a:tr>
              <a:tr h="2081803"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Ethik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de-DE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GK/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  <a:p>
                      <a:r>
                        <a:rPr lang="de-DE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7339898"/>
                  </a:ext>
                </a:extLst>
              </a:tr>
              <a:tr h="808064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 Kurse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de-DE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(+ 6 Kurse)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38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anrechnungs-pflichtige Kurse </a:t>
                      </a:r>
                      <a:endParaRPr lang="de-DE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503838"/>
                  </a:ext>
                </a:extLst>
              </a:tr>
            </a:tbl>
          </a:graphicData>
        </a:graphic>
      </p:graphicFrame>
      <p:sp>
        <p:nvSpPr>
          <p:cNvPr id="9" name="Text Box 6">
            <a:extLst>
              <a:ext uri="{FF2B5EF4-FFF2-40B4-BE49-F238E27FC236}">
                <a16:creationId xmlns:a16="http://schemas.microsoft.com/office/drawing/2014/main" xmlns="" id="{042C4BCE-BC3A-4D4E-B76A-39B137EB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90872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Wahlbeispiele:</a:t>
            </a:r>
          </a:p>
        </p:txBody>
      </p:sp>
    </p:spTree>
    <p:extLst>
      <p:ext uri="{BB962C8B-B14F-4D97-AF65-F5344CB8AC3E}">
        <p14:creationId xmlns:p14="http://schemas.microsoft.com/office/powerpoint/2010/main" val="3255612742"/>
      </p:ext>
    </p:extLst>
  </p:cSld>
  <p:clrMapOvr>
    <a:masterClrMapping/>
  </p:clrMapOvr>
  <p:transition>
    <p:strips dir="r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  <p:sp>
        <p:nvSpPr>
          <p:cNvPr id="52227" name="WordArt 5"/>
          <p:cNvSpPr>
            <a:spLocks noChangeArrowheads="1" noChangeShapeType="1" noTextEdit="1"/>
          </p:cNvSpPr>
          <p:nvPr/>
        </p:nvSpPr>
        <p:spPr bwMode="auto">
          <a:xfrm>
            <a:off x="1908175" y="2708275"/>
            <a:ext cx="5400675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5194" dir="1593903" algn="ctr" rotWithShape="0">
                    <a:srgbClr val="0066CC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Zeitplan</a:t>
            </a:r>
          </a:p>
        </p:txBody>
      </p:sp>
    </p:spTree>
  </p:cSld>
  <p:clrMapOvr>
    <a:masterClrMapping/>
  </p:clrMapOvr>
  <p:transition>
    <p:strips dir="r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079500" y="1027113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Zeitplan Klasse 10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079500" y="1828800"/>
            <a:ext cx="647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/>
              <a:t>Februar</a:t>
            </a:r>
            <a:r>
              <a:rPr lang="de-DE" altLang="de-DE" sz="2000"/>
              <a:t>        </a:t>
            </a:r>
            <a:r>
              <a:rPr lang="de-DE" altLang="de-DE" sz="2000" dirty="0"/>
              <a:t>Informationsveranstaltungen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066800" y="4114800"/>
            <a:ext cx="4800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/>
              <a:t>März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/>
              <a:t>  Vorwahlen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066800" y="5334000"/>
            <a:ext cx="5181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Juni </a:t>
            </a:r>
            <a:r>
              <a:rPr lang="de-DE" altLang="de-DE" sz="2000" dirty="0"/>
              <a:t>           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Endwahlen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1103312" y="2492896"/>
            <a:ext cx="8077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für die Schüler über die Organisation der Oberstufe.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für die Schüler über die Inhalte der Fächer (ohne Veranstaltung).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für die Eltern über die Organisation der Oberstufe.</a:t>
            </a:r>
          </a:p>
        </p:txBody>
      </p:sp>
      <p:sp>
        <p:nvSpPr>
          <p:cNvPr id="53255" name="Text Box 16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utoUpdateAnimBg="0"/>
      <p:bldP spid="65542" grpId="0" autoUpdateAnimBg="0"/>
      <p:bldP spid="65543" grpId="0" autoUpdateAnimBg="0"/>
      <p:bldP spid="65545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079500" y="1052736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1 und 2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098513" y="1727900"/>
            <a:ext cx="6477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1. + 2. Woche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eventuell </a:t>
            </a:r>
            <a:r>
              <a:rPr lang="de-DE" altLang="de-DE" sz="2000" dirty="0" err="1"/>
              <a:t>Umwahlen</a:t>
            </a:r>
            <a:endParaRPr lang="de-DE" altLang="de-DE" sz="2000" dirty="0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106760" y="3535362"/>
            <a:ext cx="6705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Januar</a:t>
            </a:r>
            <a:endParaRPr lang="de-DE" altLang="de-DE" sz="20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 Zeugnis</a:t>
            </a:r>
          </a:p>
        </p:txBody>
      </p:sp>
      <p:sp>
        <p:nvSpPr>
          <p:cNvPr id="54277" name="Text Box 15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1106760" y="5445224"/>
            <a:ext cx="6705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Juli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 Zeugnis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1087586" y="4509120"/>
            <a:ext cx="6705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Juni / Juli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 Prüfungen im Seminarkurs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98513" y="2658098"/>
            <a:ext cx="6477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der 6. Woche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Festlegung der GFS-Fächer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autoUpdateAnimBg="0"/>
      <p:bldP spid="68624" grpId="0" autoUpdateAnimBg="0"/>
      <p:bldP spid="68625" grpId="0" autoUpdateAnimBg="0"/>
      <p:bldP spid="8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079500" y="1052736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3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079500" y="1980113"/>
            <a:ext cx="6477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Beginn des 3. Halbjahres</a:t>
            </a:r>
          </a:p>
          <a:p>
            <a:pPr marL="360363" indent="-360363"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Festlegung der Form der Kommunikationsprüfung   (Einzel- oder Tandemprüfung)</a:t>
            </a:r>
          </a:p>
          <a:p>
            <a:pPr eaLnBrk="1" hangingPunct="1"/>
            <a:endParaRPr lang="de-DE" altLang="de-DE" sz="2000" dirty="0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097059" y="3611329"/>
            <a:ext cx="6705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Ende Januar</a:t>
            </a:r>
            <a:r>
              <a:rPr lang="de-DE" altLang="de-DE" sz="2000" dirty="0"/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 Zeugnis</a:t>
            </a:r>
          </a:p>
        </p:txBody>
      </p:sp>
      <p:sp>
        <p:nvSpPr>
          <p:cNvPr id="55301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utoUpdateAnimBg="0"/>
      <p:bldP spid="72709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1068288" y="1052736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4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1042988" y="1854845"/>
            <a:ext cx="6477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erster Unterrichtstag</a:t>
            </a:r>
            <a:r>
              <a:rPr lang="de-DE" altLang="de-DE" sz="2000" dirty="0"/>
              <a:t>   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Festlegung: mündliches Prüfungsfach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/>
              <a:t>  Festlegung</a:t>
            </a:r>
            <a:r>
              <a:rPr lang="de-DE" altLang="de-DE" sz="2000" dirty="0"/>
              <a:t>: Vierte GFS, falls gewünscht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1066180" y="3419460"/>
            <a:ext cx="670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0000"/>
                </a:solidFill>
              </a:rPr>
              <a:t>schriftliches Abitur (April/Mai)</a:t>
            </a: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1042988" y="4077072"/>
            <a:ext cx="670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1 Woche vor dem mündlichen Abitur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Zeugnisausgabe Halbjahr 4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Bekanntgabe der Abiturergebnisse</a:t>
            </a:r>
          </a:p>
        </p:txBody>
      </p:sp>
      <p:sp>
        <p:nvSpPr>
          <p:cNvPr id="56327" name="Text Box 12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7" grpId="0" autoUpdateAnimBg="0"/>
      <p:bldP spid="212998" grpId="0" autoUpdateAnimBg="0"/>
      <p:bldP spid="213001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043608" y="1700808"/>
            <a:ext cx="6705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/>
              <a:t>1 Tag später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Festlegung der anzurechnenden Kurse in Block 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Festlegung der doppelt zu wertenden Fächer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Entscheidung zwischen BLL und mündlicher Prüfung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000" dirty="0"/>
              <a:t>  Entscheidung über freiwillige mündliche Prüfung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1106760" y="4293096"/>
            <a:ext cx="670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b="1" dirty="0">
                <a:solidFill>
                  <a:srgbClr val="FF0000"/>
                </a:solidFill>
              </a:rPr>
              <a:t>mündliches Abitur (Juni/Juli)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1106760" y="4941168"/>
            <a:ext cx="6705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Abiturzeugnisausgabe und Schulentlassung</a:t>
            </a:r>
          </a:p>
        </p:txBody>
      </p:sp>
      <p:sp>
        <p:nvSpPr>
          <p:cNvPr id="57349" name="Text Box 18"/>
          <p:cNvSpPr txBox="1">
            <a:spLocks noChangeArrowheads="1"/>
          </p:cNvSpPr>
          <p:nvPr/>
        </p:nvSpPr>
        <p:spPr bwMode="auto">
          <a:xfrm>
            <a:off x="3059113" y="188913"/>
            <a:ext cx="586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Zeitplan</a:t>
            </a:r>
          </a:p>
        </p:txBody>
      </p:sp>
      <p:sp>
        <p:nvSpPr>
          <p:cNvPr id="57350" name="Text Box 19"/>
          <p:cNvSpPr txBox="1">
            <a:spLocks noChangeArrowheads="1"/>
          </p:cNvSpPr>
          <p:nvPr/>
        </p:nvSpPr>
        <p:spPr bwMode="auto">
          <a:xfrm>
            <a:off x="1043608" y="1027584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Zeitplan Halbjahr 4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 autoUpdateAnimBg="0"/>
      <p:bldP spid="73737" grpId="0" autoUpdateAnimBg="0"/>
      <p:bldP spid="73738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9">
            <a:extLst>
              <a:ext uri="{FF2B5EF4-FFF2-40B4-BE49-F238E27FC236}">
                <a16:creationId xmlns:a16="http://schemas.microsoft.com/office/drawing/2014/main" xmlns="" id="{8F6596CF-C0A6-E64B-9720-1EA28D01E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48" y="90872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Kurs-Vorwahl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xmlns="" id="{DAC32F9D-48DF-411C-99FC-4E91B5A50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48" y="1384183"/>
            <a:ext cx="8040216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Im </a:t>
            </a:r>
            <a:r>
              <a:rPr lang="de-DE" altLang="de-DE" sz="2000" dirty="0" err="1"/>
              <a:t>Moodle</a:t>
            </a:r>
            <a:r>
              <a:rPr lang="de-DE" altLang="de-DE" sz="2000" dirty="0"/>
              <a:t>-Raum „</a:t>
            </a:r>
            <a:r>
              <a:rPr lang="de-DE" altLang="de-DE" sz="2000" i="1" dirty="0"/>
              <a:t>Klasse 10 Oberstufe 20/21</a:t>
            </a:r>
            <a:r>
              <a:rPr lang="de-DE" altLang="de-DE" sz="2000" dirty="0"/>
              <a:t>“ gibt es nun die Rubrik </a:t>
            </a:r>
            <a:r>
              <a:rPr lang="de-DE" altLang="de-DE" sz="2000" i="1" dirty="0"/>
              <a:t>Kursvorwahl</a:t>
            </a:r>
            <a:r>
              <a:rPr lang="de-DE" altLang="de-DE" sz="2000" dirty="0"/>
              <a:t>. Hier findet ihr folgende Dateien:</a:t>
            </a:r>
          </a:p>
          <a:p>
            <a:pPr marL="342900" indent="-342900" eaLnBrk="1" hangingPunct="1">
              <a:buFontTx/>
              <a:buChar char="-"/>
            </a:pPr>
            <a:r>
              <a:rPr lang="de-DE" altLang="de-DE" sz="2000" dirty="0"/>
              <a:t>„</a:t>
            </a:r>
            <a:r>
              <a:rPr lang="de-DE" altLang="de-DE" sz="2000" dirty="0" err="1">
                <a:solidFill>
                  <a:srgbClr val="FF0000"/>
                </a:solidFill>
              </a:rPr>
              <a:t>schueler.exe</a:t>
            </a:r>
            <a:r>
              <a:rPr lang="de-DE" altLang="de-DE" sz="2000" dirty="0"/>
              <a:t>“ (Schüler-</a:t>
            </a:r>
            <a:r>
              <a:rPr lang="de-DE" altLang="de-DE" sz="2000" dirty="0" err="1"/>
              <a:t>Winprosa</a:t>
            </a:r>
            <a:r>
              <a:rPr lang="de-DE" altLang="de-DE" sz="2000" dirty="0"/>
              <a:t>)</a:t>
            </a:r>
          </a:p>
          <a:p>
            <a:pPr marL="342900" indent="-342900" eaLnBrk="1" hangingPunct="1">
              <a:buFontTx/>
              <a:buChar char="-"/>
            </a:pPr>
            <a:r>
              <a:rPr lang="de-DE" altLang="de-DE" sz="2000" dirty="0"/>
              <a:t>die Anleitung „</a:t>
            </a:r>
            <a:r>
              <a:rPr lang="de-DE" altLang="de-DE" sz="2000" dirty="0">
                <a:solidFill>
                  <a:srgbClr val="FF0000"/>
                </a:solidFill>
              </a:rPr>
              <a:t>Info </a:t>
            </a:r>
            <a:r>
              <a:rPr lang="de-DE" altLang="de-DE" sz="2000" dirty="0" err="1">
                <a:solidFill>
                  <a:srgbClr val="FF0000"/>
                </a:solidFill>
              </a:rPr>
              <a:t>Schülerwinprosa</a:t>
            </a:r>
            <a:r>
              <a:rPr lang="de-DE" altLang="de-DE" sz="2000" dirty="0"/>
              <a:t>“</a:t>
            </a:r>
          </a:p>
          <a:p>
            <a:pPr marL="342900" indent="-342900" eaLnBrk="1" hangingPunct="1">
              <a:buFontTx/>
              <a:buChar char="-"/>
            </a:pPr>
            <a:r>
              <a:rPr lang="de-DE" altLang="de-DE" sz="2000" dirty="0"/>
              <a:t>ein </a:t>
            </a:r>
            <a:r>
              <a:rPr lang="de-DE" altLang="de-DE" sz="2000" dirty="0" err="1"/>
              <a:t>Erklärvideo</a:t>
            </a:r>
            <a:r>
              <a:rPr lang="de-DE" altLang="de-DE" sz="2000" dirty="0"/>
              <a:t> „</a:t>
            </a:r>
            <a:r>
              <a:rPr lang="de-DE" altLang="de-DE" sz="2000" dirty="0" err="1">
                <a:solidFill>
                  <a:srgbClr val="FF0000"/>
                </a:solidFill>
              </a:rPr>
              <a:t>Schülerwinprosa</a:t>
            </a:r>
            <a:r>
              <a:rPr lang="de-DE" altLang="de-DE" sz="2000" dirty="0"/>
              <a:t>“</a:t>
            </a:r>
          </a:p>
          <a:p>
            <a:pPr marL="342900" indent="-342900" eaLnBrk="1" hangingPunct="1">
              <a:buFontTx/>
              <a:buChar char="-"/>
            </a:pPr>
            <a:r>
              <a:rPr lang="de-DE" altLang="de-DE" sz="2000" dirty="0"/>
              <a:t>einen Abgabeordner „</a:t>
            </a:r>
            <a:r>
              <a:rPr lang="de-DE" altLang="de-DE" sz="2000" dirty="0">
                <a:solidFill>
                  <a:srgbClr val="FF0000"/>
                </a:solidFill>
              </a:rPr>
              <a:t>Abgabe zur Kurswahl</a:t>
            </a:r>
            <a:r>
              <a:rPr lang="de-DE" altLang="de-DE" sz="2000" dirty="0"/>
              <a:t>“</a:t>
            </a:r>
          </a:p>
          <a:p>
            <a:pPr eaLnBrk="1" hangingPunct="1"/>
            <a:r>
              <a:rPr lang="de-DE" altLang="de-DE" sz="1800" dirty="0"/>
              <a:t>Die Datei „</a:t>
            </a:r>
            <a:r>
              <a:rPr lang="de-DE" altLang="de-DE" sz="1800" dirty="0" err="1">
                <a:solidFill>
                  <a:srgbClr val="FF0000"/>
                </a:solidFill>
              </a:rPr>
              <a:t>schueler.exe</a:t>
            </a:r>
            <a:r>
              <a:rPr lang="de-DE" altLang="de-DE" sz="1800" dirty="0"/>
              <a:t>“ muss zuerst (in einem neuen Ordner) entpackt  werden, im Anschluss kann man die Datei „</a:t>
            </a:r>
            <a:r>
              <a:rPr lang="de-DE" altLang="de-DE" sz="1800" dirty="0" err="1">
                <a:solidFill>
                  <a:srgbClr val="FF0000"/>
                </a:solidFill>
              </a:rPr>
              <a:t>winprosa.exe</a:t>
            </a:r>
            <a:r>
              <a:rPr lang="de-DE" altLang="de-DE" sz="1800" dirty="0"/>
              <a:t>“ starten.</a:t>
            </a:r>
          </a:p>
          <a:p>
            <a:pPr eaLnBrk="1" hangingPunct="1"/>
            <a:r>
              <a:rPr lang="de-DE" altLang="de-DE" sz="1800" dirty="0"/>
              <a:t>Hier könnt ihr eure individuelle Kurswahl eingeben, testen und ausdrucken.</a:t>
            </a:r>
          </a:p>
          <a:p>
            <a:pPr eaLnBrk="1" hangingPunct="1"/>
            <a:r>
              <a:rPr lang="de-DE" altLang="de-DE" sz="2000" dirty="0"/>
              <a:t>Bis </a:t>
            </a:r>
            <a:r>
              <a:rPr lang="de-DE" altLang="de-DE" sz="2000" b="1" dirty="0"/>
              <a:t>Sonntag, 07.03.2021 </a:t>
            </a:r>
            <a:r>
              <a:rPr lang="de-DE" altLang="de-DE" sz="2000" dirty="0"/>
              <a:t>müsst ihr eine Vorwahl, die ihr im </a:t>
            </a:r>
            <a:r>
              <a:rPr lang="de-DE" altLang="de-DE" sz="2000" dirty="0" err="1"/>
              <a:t>pdf</a:t>
            </a:r>
            <a:r>
              <a:rPr lang="de-DE" altLang="de-DE" sz="2000" dirty="0"/>
              <a:t>-Format im Ordner „Abgabe zur Kurswahl“ hochgeladen habt, treffen.</a:t>
            </a:r>
          </a:p>
          <a:p>
            <a:pPr eaLnBrk="1" hangingPunct="1"/>
            <a:r>
              <a:rPr lang="de-DE" altLang="de-DE" sz="2000"/>
              <a:t>Sprechstunde</a:t>
            </a:r>
            <a:r>
              <a:rPr lang="de-DE" altLang="de-DE" sz="2000" dirty="0"/>
              <a:t>: Di., 02.03.21 um 13:40 - 14:10 Uhr </a:t>
            </a:r>
          </a:p>
          <a:p>
            <a:pPr eaLnBrk="1" hangingPunct="1"/>
            <a:endParaRPr lang="de-DE" altLang="de-DE" sz="2000" dirty="0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Grundsätzliches 3 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1079500" y="2159000"/>
            <a:ext cx="69977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>
                <a:sym typeface="Symbol" panose="05050102010706020507" pitchFamily="18" charset="2"/>
              </a:rPr>
              <a:t>Am Anfang der Kursstufe hat jeder Schüler und jede Schülerin eine vollständige und korrekte Kurswahl durchzuführen.</a:t>
            </a:r>
            <a:endParaRPr lang="de-DE" altLang="de-DE" sz="2000" dirty="0"/>
          </a:p>
          <a:p>
            <a:r>
              <a:rPr lang="de-DE" altLang="de-DE" sz="2000" dirty="0">
                <a:cs typeface="Times New Roman" panose="02020603050405020304" pitchFamily="18" charset="0"/>
              </a:rPr>
              <a:t>Eine </a:t>
            </a:r>
            <a:r>
              <a:rPr lang="de-DE" altLang="de-DE" sz="2000" dirty="0" err="1">
                <a:cs typeface="Times New Roman" panose="02020603050405020304" pitchFamily="18" charset="0"/>
              </a:rPr>
              <a:t>Umwahl</a:t>
            </a:r>
            <a:r>
              <a:rPr lang="de-DE" altLang="de-DE" sz="2000" dirty="0">
                <a:cs typeface="Times New Roman" panose="02020603050405020304" pitchFamily="18" charset="0"/>
              </a:rPr>
              <a:t> ist nur in begründeten Fällen innerhalb von zwei Wochen nach Unterrichtsbeginn nach den Sommerferien möglich. Hierbei ist die Zustimmung der Schulleitung nötig.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708248" y="1484784"/>
            <a:ext cx="723106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000" dirty="0"/>
              <a:t>Grundlage der Präsentation ist die AGVO.</a:t>
            </a:r>
          </a:p>
          <a:p>
            <a:pPr eaLnBrk="1" hangingPunct="1"/>
            <a:r>
              <a:rPr lang="de-DE" altLang="de-DE" sz="2000" dirty="0">
                <a:cs typeface="Arial" panose="020B0604020202020204" pitchFamily="34" charset="0"/>
              </a:rPr>
              <a:t>Bei widersprüchlichen Aussagen gilt der Wortlaut der AGVO.</a:t>
            </a:r>
          </a:p>
        </p:txBody>
      </p:sp>
      <p:sp>
        <p:nvSpPr>
          <p:cNvPr id="5" name="Text Box 19">
            <a:extLst>
              <a:ext uri="{FF2B5EF4-FFF2-40B4-BE49-F238E27FC236}">
                <a16:creationId xmlns:a16="http://schemas.microsoft.com/office/drawing/2014/main" xmlns="" id="{8F6596CF-C0A6-E64B-9720-1EA28D01E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48" y="90872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/>
              <a:t>AGVO</a:t>
            </a:r>
          </a:p>
        </p:txBody>
      </p:sp>
    </p:spTree>
    <p:extLst>
      <p:ext uri="{BB962C8B-B14F-4D97-AF65-F5344CB8AC3E}">
        <p14:creationId xmlns:p14="http://schemas.microsoft.com/office/powerpoint/2010/main" val="2117899207"/>
      </p:ext>
    </p:extLst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4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1079500" y="2159000"/>
            <a:ext cx="7239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>
                <a:cs typeface="Times New Roman" panose="02020603050405020304" pitchFamily="18" charset="0"/>
              </a:rPr>
              <a:t>Die Wahl bezieht sich nur auf die Art und das Fach des Kurses, nicht auf die Erteilung durch einen bestimmten Lehrer. </a:t>
            </a:r>
          </a:p>
          <a:p>
            <a:r>
              <a:rPr lang="de-DE" altLang="de-DE" sz="2000">
                <a:cs typeface="Times New Roman" panose="02020603050405020304" pitchFamily="18" charset="0"/>
              </a:rPr>
              <a:t>Dadurch, dass ein Fach gewählt wird, entsteht kein Anspruch auf die Einrichtung des Faches. </a:t>
            </a:r>
          </a:p>
        </p:txBody>
      </p:sp>
      <p:sp>
        <p:nvSpPr>
          <p:cNvPr id="8196" name="Text Box 19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  <p:sp>
        <p:nvSpPr>
          <p:cNvPr id="8197" name="Rectangle 20"/>
          <p:cNvSpPr>
            <a:spLocks noChangeArrowheads="1"/>
          </p:cNvSpPr>
          <p:nvPr/>
        </p:nvSpPr>
        <p:spPr bwMode="auto">
          <a:xfrm>
            <a:off x="1106488" y="3789363"/>
            <a:ext cx="5986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>
                <a:cs typeface="Times New Roman" panose="02020603050405020304" pitchFamily="18" charset="0"/>
              </a:rPr>
              <a:t>Die gewählten Kurse sind regelmäßig zu besuchen.</a:t>
            </a:r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5</a:t>
            </a: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079500" y="2159000"/>
            <a:ext cx="7010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Ein mit 00 Punkten bewerteter Kurs gilt als nicht besucht, was im Pflichtbereich einer Nichtversetzung gleichkommt.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Bei allen übrigen Fächern kann dieser Kurs nicht wiederholt werden. Er wird ins Abiturzeugnis mit Note übernommen.</a:t>
            </a:r>
          </a:p>
        </p:txBody>
      </p:sp>
      <p:sp>
        <p:nvSpPr>
          <p:cNvPr id="9220" name="Text Box 15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079500" y="1100138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/>
              <a:t>Grundsätzliches 6</a:t>
            </a:r>
          </a:p>
        </p:txBody>
      </p:sp>
      <p:sp>
        <p:nvSpPr>
          <p:cNvPr id="10243" name="Rectangle 7"/>
          <p:cNvSpPr>
            <a:spLocks noChangeArrowheads="1"/>
          </p:cNvSpPr>
          <p:nvPr/>
        </p:nvSpPr>
        <p:spPr bwMode="auto">
          <a:xfrm>
            <a:off x="1079500" y="2159000"/>
            <a:ext cx="7086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z="2000" dirty="0">
                <a:cs typeface="Times New Roman" panose="02020603050405020304" pitchFamily="18" charset="0"/>
              </a:rPr>
              <a:t>Die Funktion des Klassenlehrers übernimmt teilweise der Tutor. Dieser wird von den Oberstufenberatern den einzelnen Schülern zugeteilt.</a:t>
            </a:r>
          </a:p>
          <a:p>
            <a:pPr>
              <a:spcBef>
                <a:spcPct val="0"/>
              </a:spcBef>
            </a:pPr>
            <a:endParaRPr lang="de-DE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de-DE" altLang="de-DE" sz="2000" dirty="0">
                <a:sym typeface="Symbol" panose="05050102010706020507" pitchFamily="18" charset="2"/>
              </a:rPr>
              <a:t>Information und Beratung erfolgt außerdem ebenfalls durch die Oberstufenberater.</a:t>
            </a:r>
          </a:p>
        </p:txBody>
      </p: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4787900" y="188913"/>
            <a:ext cx="414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2000" b="1">
                <a:solidFill>
                  <a:srgbClr val="0066CC"/>
                </a:solidFill>
              </a:rPr>
              <a:t>Vorbemerkungen</a:t>
            </a:r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2816</Words>
  <Application>Microsoft Office PowerPoint</Application>
  <PresentationFormat>Bildschirmpräsentation (4:3)</PresentationFormat>
  <Paragraphs>843</Paragraphs>
  <Slides>60</Slides>
  <Notes>49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60</vt:i4>
      </vt:variant>
    </vt:vector>
  </HeadingPairs>
  <TitlesOfParts>
    <vt:vector size="61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Traub</dc:creator>
  <cp:lastModifiedBy>Heike</cp:lastModifiedBy>
  <cp:revision>290</cp:revision>
  <dcterms:created xsi:type="dcterms:W3CDTF">2001-12-28T19:10:14Z</dcterms:created>
  <dcterms:modified xsi:type="dcterms:W3CDTF">2021-02-26T07:57:42Z</dcterms:modified>
</cp:coreProperties>
</file>